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72" r:id="rId3"/>
    <p:sldId id="273" r:id="rId4"/>
    <p:sldId id="274" r:id="rId5"/>
    <p:sldId id="275" r:id="rId6"/>
    <p:sldId id="294" r:id="rId7"/>
    <p:sldId id="293" r:id="rId8"/>
    <p:sldId id="276" r:id="rId9"/>
    <p:sldId id="277" r:id="rId10"/>
    <p:sldId id="278" r:id="rId11"/>
    <p:sldId id="289" r:id="rId12"/>
    <p:sldId id="290" r:id="rId13"/>
    <p:sldId id="296" r:id="rId14"/>
    <p:sldId id="291" r:id="rId15"/>
    <p:sldId id="292" r:id="rId16"/>
    <p:sldId id="281" r:id="rId17"/>
    <p:sldId id="279" r:id="rId18"/>
    <p:sldId id="280" r:id="rId19"/>
    <p:sldId id="282" r:id="rId20"/>
    <p:sldId id="297" r:id="rId21"/>
    <p:sldId id="284" r:id="rId22"/>
    <p:sldId id="286" r:id="rId23"/>
    <p:sldId id="295" r:id="rId24"/>
    <p:sldId id="288" r:id="rId25"/>
    <p:sldId id="287" r:id="rId2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82A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J:\V&#233;lo\ASSM-Cyclo\Gestion\Cotisations%20annuelles\Sec%202017-2018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V&#233;lo\ASSM-Cyclo\Gestion\evolution%20adh&#233;rents%20par%20f&#233;d&#23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dk2" tx1="lt1" bg2="dk1" tx2="lt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explosion val="14"/>
          <c:dPt>
            <c:idx val="0"/>
            <c:explosion val="9"/>
          </c:dPt>
          <c:dPt>
            <c:idx val="1"/>
            <c:explosion val="13"/>
          </c:dPt>
          <c:dPt>
            <c:idx val="2"/>
            <c:explosion val="5"/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/>
                        </a:solidFill>
                      </a:defRPr>
                    </a:pPr>
                    <a:r>
                      <a:rPr lang="en-US" dirty="0" smtClean="0"/>
                      <a:t>FFCT  </a:t>
                    </a:r>
                    <a:r>
                      <a:rPr lang="en-US" baseline="0" dirty="0" smtClean="0"/>
                      <a:t>:</a:t>
                    </a:r>
                    <a:r>
                      <a:rPr lang="en-US" dirty="0" smtClean="0"/>
                      <a:t>76    </a:t>
                    </a:r>
                  </a:p>
                  <a:p>
                    <a:pPr>
                      <a:defRPr sz="1200" b="1" i="0" baseline="0">
                        <a:solidFill>
                          <a:schemeClr val="bg2"/>
                        </a:solidFill>
                      </a:defRPr>
                    </a:pPr>
                    <a:r>
                      <a:rPr lang="en-US" dirty="0" err="1" smtClean="0"/>
                      <a:t>soit</a:t>
                    </a:r>
                    <a:r>
                      <a:rPr lang="en-US" dirty="0" smtClean="0"/>
                      <a:t> 67%</a:t>
                    </a:r>
                    <a:endParaRPr lang="en-US" dirty="0"/>
                  </a:p>
                </c:rich>
              </c:tx>
              <c:spPr/>
              <c:showVal val="1"/>
              <c:showCatName val="1"/>
              <c:showPercent val="1"/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/>
                        </a:solidFill>
                      </a:defRPr>
                    </a:pPr>
                    <a:r>
                      <a:rPr lang="en-US" dirty="0" smtClean="0"/>
                      <a:t>UFOLEP:29</a:t>
                    </a:r>
                  </a:p>
                  <a:p>
                    <a:pPr>
                      <a:defRPr sz="1200" b="1" i="0" baseline="0">
                        <a:solidFill>
                          <a:schemeClr val="bg2"/>
                        </a:solidFill>
                      </a:defRPr>
                    </a:pPr>
                    <a:r>
                      <a:rPr lang="en-US" dirty="0" smtClean="0"/>
                      <a:t> 26%</a:t>
                    </a:r>
                    <a:endParaRPr lang="en-US" dirty="0"/>
                  </a:p>
                </c:rich>
              </c:tx>
              <c:spPr/>
              <c:showVal val="1"/>
              <c:showCatName val="1"/>
              <c:showPercent val="1"/>
            </c:dLbl>
            <c:dLbl>
              <c:idx val="2"/>
              <c:layout>
                <c:manualLayout>
                  <c:x val="7.9883040061075924E-2"/>
                  <c:y val="6.2995778246861533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baseline="0">
                        <a:solidFill>
                          <a:schemeClr val="bg2"/>
                        </a:solidFill>
                      </a:defRPr>
                    </a:pPr>
                    <a:r>
                      <a:rPr lang="en-US" dirty="0" smtClean="0"/>
                      <a:t>HONORAIRES</a:t>
                    </a:r>
                    <a:r>
                      <a:rPr lang="en-US" baseline="0" dirty="0" smtClean="0"/>
                      <a:t> : 7</a:t>
                    </a:r>
                    <a:endParaRPr lang="en-US" dirty="0" smtClean="0"/>
                  </a:p>
                  <a:p>
                    <a:pPr>
                      <a:defRPr sz="1200" b="1" i="0" baseline="0">
                        <a:solidFill>
                          <a:schemeClr val="bg2"/>
                        </a:solidFill>
                      </a:defRPr>
                    </a:pPr>
                    <a:r>
                      <a:rPr lang="en-US" dirty="0" smtClean="0"/>
                      <a:t> 7%</a:t>
                    </a:r>
                    <a:endParaRPr lang="en-US" dirty="0"/>
                  </a:p>
                </c:rich>
              </c:tx>
              <c:spPr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baseline="0">
                    <a:solidFill>
                      <a:schemeClr val="bg2"/>
                    </a:solidFill>
                  </a:defRPr>
                </a:pPr>
                <a:endParaRPr lang="fr-FR"/>
              </a:p>
            </c:txPr>
            <c:showVal val="1"/>
            <c:showCatName val="1"/>
            <c:showPercent val="1"/>
          </c:dLbls>
          <c:cat>
            <c:strRef>
              <c:f>Feuil1!$B$3:$D$3</c:f>
              <c:strCache>
                <c:ptCount val="3"/>
                <c:pt idx="0">
                  <c:v>FFCT</c:v>
                </c:pt>
                <c:pt idx="1">
                  <c:v>UFOLEP</c:v>
                </c:pt>
                <c:pt idx="2">
                  <c:v>HONORAIRES</c:v>
                </c:pt>
              </c:strCache>
            </c:strRef>
          </c:cat>
          <c:val>
            <c:numRef>
              <c:f>Feuil1!$B$4:$D$4</c:f>
              <c:numCache>
                <c:formatCode>General</c:formatCode>
                <c:ptCount val="3"/>
                <c:pt idx="0">
                  <c:v>68</c:v>
                </c:pt>
                <c:pt idx="1">
                  <c:v>34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Feuil1!$B$3:$D$3</c:f>
              <c:strCache>
                <c:ptCount val="3"/>
                <c:pt idx="0">
                  <c:v>FFCT</c:v>
                </c:pt>
                <c:pt idx="1">
                  <c:v>UFOLEP</c:v>
                </c:pt>
                <c:pt idx="2">
                  <c:v>HONORAIRES</c:v>
                </c:pt>
              </c:strCache>
            </c:strRef>
          </c:cat>
          <c:val>
            <c:numRef>
              <c:f>Feuil1!$B$5:$D$5</c:f>
              <c:numCache>
                <c:formatCode>0.00%</c:formatCode>
                <c:ptCount val="3"/>
                <c:pt idx="0">
                  <c:v>0.61260000000000436</c:v>
                </c:pt>
                <c:pt idx="1">
                  <c:v>0.30630000000000224</c:v>
                </c:pt>
                <c:pt idx="2">
                  <c:v>8.1000000000000044E-2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 sz="1450" b="1" i="0" baseline="0">
              <a:solidFill>
                <a:schemeClr val="bg2"/>
              </a:solidFill>
            </a:defRPr>
          </a:pPr>
          <a:endParaRPr lang="fr-FR"/>
        </a:p>
      </c:txPr>
    </c:legend>
    <c:plotVisOnly val="1"/>
  </c:chart>
  <c:spPr>
    <a:solidFill>
      <a:schemeClr val="bg1">
        <a:lumMod val="20000"/>
        <a:lumOff val="80000"/>
      </a:schemeClr>
    </a:solidFill>
    <a:ln w="38100" cmpd="dbl">
      <a:solidFill>
        <a:srgbClr val="FF0000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lineChart>
        <c:grouping val="standard"/>
        <c:ser>
          <c:idx val="0"/>
          <c:order val="0"/>
          <c:tx>
            <c:strRef>
              <c:f>Feuil1!$A$2</c:f>
              <c:strCache>
                <c:ptCount val="1"/>
                <c:pt idx="0">
                  <c:v>Ufolep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c:spPr>
            <c:dLblPos val="t"/>
            <c:showVal val="1"/>
          </c:dLbls>
          <c:cat>
            <c:numRef>
              <c:f>Feuil1!$C$1:$O$1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Feuil1!$C$2:$O$2</c:f>
              <c:numCache>
                <c:formatCode>General</c:formatCode>
                <c:ptCount val="13"/>
                <c:pt idx="0">
                  <c:v>48</c:v>
                </c:pt>
                <c:pt idx="1">
                  <c:v>48</c:v>
                </c:pt>
                <c:pt idx="2">
                  <c:v>53</c:v>
                </c:pt>
                <c:pt idx="3">
                  <c:v>55</c:v>
                </c:pt>
                <c:pt idx="4">
                  <c:v>41</c:v>
                </c:pt>
                <c:pt idx="5">
                  <c:v>32</c:v>
                </c:pt>
                <c:pt idx="6">
                  <c:v>34</c:v>
                </c:pt>
                <c:pt idx="7">
                  <c:v>47</c:v>
                </c:pt>
                <c:pt idx="8">
                  <c:v>44</c:v>
                </c:pt>
                <c:pt idx="9">
                  <c:v>42</c:v>
                </c:pt>
                <c:pt idx="10">
                  <c:v>42</c:v>
                </c:pt>
                <c:pt idx="11">
                  <c:v>34</c:v>
                </c:pt>
                <c:pt idx="12">
                  <c:v>29</c:v>
                </c:pt>
              </c:numCache>
            </c:numRef>
          </c:val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FFCT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dLblPos val="t"/>
            <c:showVal val="1"/>
          </c:dLbls>
          <c:cat>
            <c:numRef>
              <c:f>Feuil1!$C$1:$O$1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Feuil1!$C$3:$O$3</c:f>
              <c:numCache>
                <c:formatCode>General</c:formatCode>
                <c:ptCount val="13"/>
                <c:pt idx="0">
                  <c:v>39</c:v>
                </c:pt>
                <c:pt idx="1">
                  <c:v>39</c:v>
                </c:pt>
                <c:pt idx="2">
                  <c:v>35</c:v>
                </c:pt>
                <c:pt idx="3">
                  <c:v>37</c:v>
                </c:pt>
                <c:pt idx="4">
                  <c:v>44</c:v>
                </c:pt>
                <c:pt idx="5">
                  <c:v>47</c:v>
                </c:pt>
                <c:pt idx="6">
                  <c:v>49</c:v>
                </c:pt>
                <c:pt idx="7">
                  <c:v>55</c:v>
                </c:pt>
                <c:pt idx="8">
                  <c:v>59</c:v>
                </c:pt>
                <c:pt idx="9">
                  <c:v>66</c:v>
                </c:pt>
                <c:pt idx="10">
                  <c:v>63</c:v>
                </c:pt>
                <c:pt idx="11">
                  <c:v>68</c:v>
                </c:pt>
                <c:pt idx="12">
                  <c:v>76</c:v>
                </c:pt>
              </c:numCache>
            </c:numRef>
          </c:val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Honoraire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accent3">
                  <a:lumMod val="40000"/>
                  <a:lumOff val="60000"/>
                </a:schemeClr>
              </a:solidFill>
            </c:spPr>
            <c:dLblPos val="t"/>
            <c:showVal val="1"/>
          </c:dLbls>
          <c:cat>
            <c:numRef>
              <c:f>Feuil1!$C$1:$O$1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Feuil1!$C$4:$O$4</c:f>
              <c:numCache>
                <c:formatCode>General</c:formatCode>
                <c:ptCount val="1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11</c:v>
                </c:pt>
                <c:pt idx="4">
                  <c:v>6</c:v>
                </c:pt>
                <c:pt idx="5">
                  <c:v>9</c:v>
                </c:pt>
                <c:pt idx="6">
                  <c:v>8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8</c:v>
                </c:pt>
                <c:pt idx="11">
                  <c:v>9</c:v>
                </c:pt>
                <c:pt idx="12">
                  <c:v>7</c:v>
                </c:pt>
              </c:numCache>
            </c:numRef>
          </c:val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actif</c:v>
                </c:pt>
              </c:strCache>
            </c:strRef>
          </c:tx>
          <c:marker>
            <c:symbol val="none"/>
          </c:marker>
          <c:dLbls>
            <c:dLbl>
              <c:idx val="0"/>
              <c:showVal val="1"/>
            </c:dLbl>
            <c:dLbl>
              <c:idx val="10"/>
              <c:showVal val="1"/>
            </c:dLbl>
            <c:delete val="1"/>
          </c:dLbls>
          <c:cat>
            <c:numRef>
              <c:f>Feuil1!$C$1:$O$1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Feuil1!$C$5:$O$5</c:f>
              <c:numCache>
                <c:formatCode>General</c:formatCode>
                <c:ptCount val="1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18</c:v>
                </c:pt>
                <c:pt idx="4">
                  <c:v>16</c:v>
                </c:pt>
                <c:pt idx="5">
                  <c:v>18</c:v>
                </c:pt>
                <c:pt idx="6">
                  <c:v>16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marker val="1"/>
        <c:axId val="82305792"/>
        <c:axId val="82307328"/>
      </c:lineChart>
      <c:catAx>
        <c:axId val="82305792"/>
        <c:scaling>
          <c:orientation val="minMax"/>
        </c:scaling>
        <c:axPos val="b"/>
        <c:majorGridlines/>
        <c:numFmt formatCode="General" sourceLinked="1"/>
        <c:tickLblPos val="nextTo"/>
        <c:crossAx val="82307328"/>
        <c:crosses val="autoZero"/>
        <c:auto val="1"/>
        <c:lblAlgn val="ctr"/>
        <c:lblOffset val="100"/>
      </c:catAx>
      <c:valAx>
        <c:axId val="82307328"/>
        <c:scaling>
          <c:orientation val="minMax"/>
        </c:scaling>
        <c:axPos val="l"/>
        <c:majorGridlines/>
        <c:min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inorGridlines>
        <c:numFmt formatCode="General" sourceLinked="1"/>
        <c:tickLblPos val="nextTo"/>
        <c:crossAx val="82305792"/>
        <c:crosses val="autoZero"/>
        <c:crossBetween val="between"/>
      </c:valAx>
      <c:spPr>
        <a:ln w="25400">
          <a:solidFill>
            <a:sysClr val="windowText" lastClr="000000">
              <a:lumMod val="95000"/>
              <a:lumOff val="5000"/>
            </a:sysClr>
          </a:solidFill>
        </a:ln>
      </c:spPr>
    </c:plotArea>
    <c:legend>
      <c:legendPos val="r"/>
      <c:spPr>
        <a:solidFill>
          <a:sysClr val="window" lastClr="FFFFFF"/>
        </a:solidFill>
      </c:spPr>
      <c:txPr>
        <a:bodyPr/>
        <a:lstStyle/>
        <a:p>
          <a:pPr>
            <a:defRPr sz="1030" b="1" i="1" baseline="0"/>
          </a:pPr>
          <a:endParaRPr lang="fr-FR"/>
        </a:p>
      </c:txPr>
    </c:legend>
    <c:plotVisOnly val="1"/>
  </c:chart>
  <c:spPr>
    <a:gradFill flip="none" rotWithShape="1">
      <a:gsLst>
        <a:gs pos="0">
          <a:schemeClr val="accent6">
            <a:lumMod val="40000"/>
            <a:lumOff val="60000"/>
          </a:schemeClr>
        </a:gs>
        <a:gs pos="25000">
          <a:srgbClr val="FF6633"/>
        </a:gs>
        <a:gs pos="50000">
          <a:srgbClr val="FFFF00"/>
        </a:gs>
        <a:gs pos="75000">
          <a:srgbClr val="01A78F"/>
        </a:gs>
        <a:gs pos="100000">
          <a:srgbClr val="3366FF"/>
        </a:gs>
      </a:gsLst>
      <a:path path="circle">
        <a:fillToRect l="100000" t="100000"/>
      </a:path>
      <a:tileRect r="-100000" b="-100000"/>
    </a:gra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CEC9EB-320E-4EC3-A4E4-F66E258D0E91}" type="datetimeFigureOut">
              <a:rPr lang="fr-FR"/>
              <a:pPr>
                <a:defRPr/>
              </a:pPr>
              <a:t>30/09/2019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9C6F293-DD73-4304-BB8A-1596429D24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64AA-1951-4C0A-A9C3-8569DFF04C76}" type="datetime1">
              <a:rPr lang="fr-FR"/>
              <a:pPr>
                <a:defRPr/>
              </a:pPr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5531B-0128-4B99-B6D9-B93383A706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80B6-18A9-40CE-AA26-89157A13E974}" type="datetime1">
              <a:rPr lang="fr-FR"/>
              <a:pPr>
                <a:defRPr/>
              </a:pPr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B8EC-5A7C-40AE-B6C6-9F1DA21993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4B44-BBD8-4FCA-8C1D-9AE3192E88A7}" type="datetime1">
              <a:rPr lang="fr-FR"/>
              <a:pPr>
                <a:defRPr/>
              </a:pPr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05522-0087-42C8-BE32-4C7BDBF1A4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536F6-19ED-4D42-960A-044F63414B91}" type="datetime1">
              <a:rPr lang="fr-FR"/>
              <a:pPr>
                <a:defRPr/>
              </a:pPr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7E0D8-BE94-43C9-AA47-A67AF53B50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8422-1AB1-4A11-905A-E52D9A4D1A4E}" type="datetime1">
              <a:rPr lang="fr-FR"/>
              <a:pPr>
                <a:defRPr/>
              </a:pPr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D03A-FBBB-4988-A431-2A04FE7363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84E1-9409-422F-AB6F-44F779ACDB09}" type="datetime1">
              <a:rPr lang="fr-FR"/>
              <a:pPr>
                <a:defRPr/>
              </a:pPr>
              <a:t>30/09/2019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9074-03BF-47C1-8A7A-FB31EB8C3B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26D8D-7B76-45AB-8D34-8B1F5B036527}" type="datetime1">
              <a:rPr lang="fr-FR"/>
              <a:pPr>
                <a:defRPr/>
              </a:pPr>
              <a:t>30/09/2019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5B40-1AAD-4E2F-A537-A0E6A7942E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6898-674C-401F-A5F9-5ECB6B5A5372}" type="datetime1">
              <a:rPr lang="fr-FR"/>
              <a:pPr>
                <a:defRPr/>
              </a:pPr>
              <a:t>30/09/2019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C981-F0A6-4DEE-B6C3-6870EEAC2C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9CE57-39CC-4093-8954-5F9619F6253A}" type="datetime1">
              <a:rPr lang="fr-FR"/>
              <a:pPr>
                <a:defRPr/>
              </a:pPr>
              <a:t>30/09/2019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B10EA-1FAF-4040-94E0-3DEFBB62C5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C067D-AAC2-4B8D-9394-FCDB01DF8197}" type="datetime1">
              <a:rPr lang="fr-FR"/>
              <a:pPr>
                <a:defRPr/>
              </a:pPr>
              <a:t>30/09/2019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0C65-7BF1-4A1F-971F-31BB00DECA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BFA34-7315-4B50-8DE4-938F5B1FE9F2}" type="datetime1">
              <a:rPr lang="fr-FR"/>
              <a:pPr>
                <a:defRPr/>
              </a:pPr>
              <a:t>30/09/2019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F049-93B0-4A76-827E-4C55D6E2DE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4171F7-79A3-4E7D-9CAA-C52AF00E58E1}" type="datetime1">
              <a:rPr lang="fr-FR"/>
              <a:pPr>
                <a:defRPr/>
              </a:pPr>
              <a:t>30/09/2019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B2CD5-AAD0-4A25-8204-F4B0A39BB0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 dir="d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250825" y="1196975"/>
            <a:ext cx="8642350" cy="4176713"/>
          </a:xfrm>
        </p:spPr>
        <p:txBody>
          <a:bodyPr rtlCol="0">
            <a:norm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600" b="1" dirty="0" smtClean="0">
                <a:solidFill>
                  <a:srgbClr val="FF0000"/>
                </a:solidFill>
              </a:rPr>
              <a:t>Le vélo c’est bon pour la santé.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600" b="1" dirty="0" smtClean="0">
                <a:solidFill>
                  <a:srgbClr val="FF0000"/>
                </a:solidFill>
              </a:rPr>
              <a:t>Prenez du plaisir en toute convivialité</a:t>
            </a:r>
            <a:r>
              <a:rPr lang="fr-FR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6CE6DE96-D72F-49AB-A613-515EA1C3EB13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14341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pic>
        <p:nvPicPr>
          <p:cNvPr id="14342" name="Image 7" descr="CIMG0066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16338"/>
            <a:ext cx="3552825" cy="26654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3" name="Image 8" descr="20190624_14162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068638"/>
            <a:ext cx="1582737" cy="281622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4344" name="Image 9" descr="Joelle à Barsa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2492375"/>
            <a:ext cx="2592388" cy="1873250"/>
          </a:xfrm>
          <a:prstGeom prst="rect">
            <a:avLst/>
          </a:prstGeom>
          <a:noFill/>
          <a:ln w="25400">
            <a:solidFill>
              <a:srgbClr val="082AA8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EF8B38E1-D1B9-4CCA-903F-86F269497090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23556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125538"/>
            <a:ext cx="7993062" cy="48244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sz="2800" b="1" u="sng" smtClean="0">
                <a:solidFill>
                  <a:schemeClr val="tx1"/>
                </a:solidFill>
              </a:rPr>
              <a:t>Rapport Moral</a:t>
            </a:r>
          </a:p>
          <a:p>
            <a:pPr>
              <a:lnSpc>
                <a:spcPct val="90000"/>
              </a:lnSpc>
            </a:pPr>
            <a:endParaRPr lang="fr-FR" sz="2400" b="1" u="sng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400" b="1" u="sng" smtClean="0">
                <a:solidFill>
                  <a:schemeClr val="tx1"/>
                </a:solidFill>
              </a:rPr>
              <a:t>Résultats des sorties organisées par le club</a:t>
            </a:r>
          </a:p>
          <a:p>
            <a:pPr algn="l">
              <a:lnSpc>
                <a:spcPct val="90000"/>
              </a:lnSpc>
            </a:pPr>
            <a:endParaRPr lang="fr-FR" sz="2400" b="1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fr-FR" sz="2400" b="1" smtClean="0">
                <a:solidFill>
                  <a:schemeClr val="tx1"/>
                </a:solidFill>
              </a:rPr>
              <a:t>Lacanau 2018  :              </a:t>
            </a:r>
            <a:r>
              <a:rPr lang="fr-FR" sz="2400" smtClean="0">
                <a:solidFill>
                  <a:schemeClr val="tx1"/>
                </a:solidFill>
              </a:rPr>
              <a:t>31 participants</a:t>
            </a:r>
          </a:p>
          <a:p>
            <a:pPr algn="l">
              <a:lnSpc>
                <a:spcPct val="90000"/>
              </a:lnSpc>
            </a:pPr>
            <a:r>
              <a:rPr lang="fr-FR" sz="2400" b="1" smtClean="0">
                <a:solidFill>
                  <a:schemeClr val="tx1"/>
                </a:solidFill>
              </a:rPr>
              <a:t>Ouverture FFCT :             </a:t>
            </a:r>
            <a:r>
              <a:rPr lang="fr-FR" sz="2400" smtClean="0">
                <a:solidFill>
                  <a:schemeClr val="tx1"/>
                </a:solidFill>
              </a:rPr>
              <a:t>1 seul participant !! </a:t>
            </a:r>
          </a:p>
          <a:p>
            <a:pPr algn="l">
              <a:lnSpc>
                <a:spcPct val="90000"/>
              </a:lnSpc>
            </a:pPr>
            <a:r>
              <a:rPr lang="fr-FR" sz="2400" b="1" smtClean="0">
                <a:solidFill>
                  <a:schemeClr val="tx1"/>
                </a:solidFill>
              </a:rPr>
              <a:t>Château de Genissac :  </a:t>
            </a:r>
            <a:r>
              <a:rPr lang="fr-FR" sz="2400" smtClean="0">
                <a:solidFill>
                  <a:schemeClr val="tx1"/>
                </a:solidFill>
              </a:rPr>
              <a:t>15 participants </a:t>
            </a:r>
            <a:endParaRPr lang="fr-FR" sz="2400" b="1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fr-FR" sz="2400" b="1" smtClean="0">
                <a:solidFill>
                  <a:schemeClr val="tx1"/>
                </a:solidFill>
              </a:rPr>
              <a:t>Cadouin :                            </a:t>
            </a:r>
            <a:r>
              <a:rPr lang="fr-FR" sz="2400" b="1" u="sng" smtClean="0">
                <a:solidFill>
                  <a:srgbClr val="FF0000"/>
                </a:solidFill>
              </a:rPr>
              <a:t>9 participants seulement </a:t>
            </a:r>
            <a:r>
              <a:rPr lang="fr-FR" sz="2400" smtClean="0">
                <a:solidFill>
                  <a:schemeClr val="tx1"/>
                </a:solidFill>
              </a:rPr>
              <a:t>!! </a:t>
            </a:r>
          </a:p>
          <a:p>
            <a:pPr algn="l">
              <a:lnSpc>
                <a:spcPct val="90000"/>
              </a:lnSpc>
            </a:pPr>
            <a:r>
              <a:rPr lang="fr-FR" sz="2400" smtClean="0">
                <a:solidFill>
                  <a:schemeClr val="tx1"/>
                </a:solidFill>
              </a:rPr>
              <a:t>				+ </a:t>
            </a:r>
            <a:r>
              <a:rPr lang="fr-FR" sz="2000" smtClean="0">
                <a:solidFill>
                  <a:schemeClr val="tx1"/>
                </a:solidFill>
              </a:rPr>
              <a:t>Michel et Alice</a:t>
            </a:r>
          </a:p>
          <a:p>
            <a:pPr algn="l">
              <a:lnSpc>
                <a:spcPct val="90000"/>
              </a:lnSpc>
            </a:pPr>
            <a:r>
              <a:rPr lang="fr-FR" sz="2400" b="1" smtClean="0">
                <a:solidFill>
                  <a:schemeClr val="tx1"/>
                </a:solidFill>
              </a:rPr>
              <a:t>L’Ariège :                            </a:t>
            </a:r>
            <a:r>
              <a:rPr lang="fr-FR" sz="2400" smtClean="0">
                <a:solidFill>
                  <a:schemeClr val="tx1"/>
                </a:solidFill>
              </a:rPr>
              <a:t>7 participants sur 4 jours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468313" y="1412875"/>
            <a:ext cx="8280400" cy="3960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solidFill>
                  <a:schemeClr val="tx1"/>
                </a:solidFill>
              </a:rPr>
              <a:t>Château de </a:t>
            </a:r>
            <a:r>
              <a:rPr lang="fr-FR" b="1" dirty="0" err="1" smtClean="0">
                <a:solidFill>
                  <a:schemeClr val="tx1"/>
                </a:solidFill>
              </a:rPr>
              <a:t>Génissac</a:t>
            </a:r>
            <a:r>
              <a:rPr lang="fr-FR" b="1" dirty="0" smtClean="0">
                <a:solidFill>
                  <a:schemeClr val="tx1"/>
                </a:solidFill>
              </a:rPr>
              <a:t> :  </a:t>
            </a:r>
            <a:r>
              <a:rPr lang="fr-FR" sz="2800" b="1" dirty="0" smtClean="0">
                <a:solidFill>
                  <a:srgbClr val="FF0000"/>
                </a:solidFill>
              </a:rPr>
              <a:t>15 participants </a:t>
            </a:r>
            <a:r>
              <a:rPr lang="fr-FR" sz="2800" dirty="0" smtClean="0">
                <a:solidFill>
                  <a:schemeClr val="tx1"/>
                </a:solidFill>
              </a:rPr>
              <a:t>plus le coq 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937C8715-3322-44C4-B6AC-F078A113E0B9}" type="slidenum">
              <a:rPr lang="fr-FR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24581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pic>
        <p:nvPicPr>
          <p:cNvPr id="24582" name="Image 7" descr="CIMG0562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060575"/>
            <a:ext cx="53832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9A6C0D16-C308-44E6-A933-2C8A8EF5023D}" type="slidenum">
              <a:rPr lang="fr-FR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25604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755650" y="1268413"/>
            <a:ext cx="748823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200" b="1">
                <a:latin typeface="Calibri" pitchFamily="34" charset="0"/>
              </a:rPr>
              <a:t>Cadouin :  </a:t>
            </a:r>
            <a:r>
              <a:rPr lang="fr-FR" sz="2400" b="1" u="sng">
                <a:solidFill>
                  <a:srgbClr val="FF0000"/>
                </a:solidFill>
                <a:latin typeface="Calibri" pitchFamily="34" charset="0"/>
              </a:rPr>
              <a:t>9 participants seulement </a:t>
            </a:r>
            <a:r>
              <a:rPr lang="fr-FR" sz="2400">
                <a:latin typeface="Calibri" pitchFamily="34" charset="0"/>
              </a:rPr>
              <a:t>!! + Michel et Alice </a:t>
            </a:r>
          </a:p>
          <a:p>
            <a:pPr>
              <a:lnSpc>
                <a:spcPct val="90000"/>
              </a:lnSpc>
            </a:pPr>
            <a:r>
              <a:rPr lang="fr-FR" sz="2000">
                <a:latin typeface="Calibri" pitchFamily="34" charset="0"/>
              </a:rPr>
              <a:t>				</a:t>
            </a:r>
          </a:p>
        </p:txBody>
      </p:sp>
      <p:pic>
        <p:nvPicPr>
          <p:cNvPr id="25606" name="Image 8" descr="P1240084.JPG"/>
          <p:cNvPicPr>
            <a:picLocks noChangeAspect="1"/>
          </p:cNvPicPr>
          <p:nvPr/>
        </p:nvPicPr>
        <p:blipFill>
          <a:blip r:embed="rId3"/>
          <a:srcRect l="4909" r="9195" b="10507"/>
          <a:stretch>
            <a:fillRect/>
          </a:stretch>
        </p:blipFill>
        <p:spPr bwMode="auto">
          <a:xfrm>
            <a:off x="3492500" y="1916113"/>
            <a:ext cx="50403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Image 9" descr="P1230750.JPG"/>
          <p:cNvPicPr>
            <a:picLocks noChangeAspect="1"/>
          </p:cNvPicPr>
          <p:nvPr/>
        </p:nvPicPr>
        <p:blipFill>
          <a:blip r:embed="rId4"/>
          <a:srcRect l="21730" t="24838" b="10039"/>
          <a:stretch>
            <a:fillRect/>
          </a:stretch>
        </p:blipFill>
        <p:spPr bwMode="auto">
          <a:xfrm>
            <a:off x="755650" y="4652963"/>
            <a:ext cx="32400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re 447"/>
          <p:cNvSpPr>
            <a:spLocks noGrp="1"/>
          </p:cNvSpPr>
          <p:nvPr>
            <p:ph type="ctrTitle" idx="4294967295"/>
          </p:nvPr>
        </p:nvSpPr>
        <p:spPr>
          <a:xfrm>
            <a:off x="250825" y="260350"/>
            <a:ext cx="8713788" cy="9366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7" name="Espace réservé du numéro de diapositive 6"/>
          <p:cNvSpPr txBox="1">
            <a:spLocks noGrp="1"/>
          </p:cNvSpPr>
          <p:nvPr/>
        </p:nvSpPr>
        <p:spPr>
          <a:xfrm>
            <a:off x="7380288" y="6237288"/>
            <a:ext cx="1763712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301A28-78D2-4F68-847D-2B5CEFB1E30A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fr-F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28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755650" y="1268413"/>
            <a:ext cx="7488238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200" b="1">
                <a:latin typeface="Calibri" pitchFamily="34" charset="0"/>
              </a:rPr>
              <a:t>Bx-Sète :  </a:t>
            </a:r>
            <a:r>
              <a:rPr lang="fr-FR" sz="2400" b="1" u="sng">
                <a:solidFill>
                  <a:srgbClr val="FF0000"/>
                </a:solidFill>
                <a:latin typeface="Calibri" pitchFamily="34" charset="0"/>
              </a:rPr>
              <a:t>9 participants </a:t>
            </a:r>
            <a:r>
              <a:rPr lang="fr-FR" sz="2400">
                <a:latin typeface="Calibri" pitchFamily="34" charset="0"/>
              </a:rPr>
              <a:t>+ Cathy </a:t>
            </a:r>
          </a:p>
          <a:p>
            <a:pPr>
              <a:lnSpc>
                <a:spcPct val="90000"/>
              </a:lnSpc>
            </a:pPr>
            <a:r>
              <a:rPr lang="fr-FR" sz="2000">
                <a:latin typeface="Calibri" pitchFamily="34" charset="0"/>
              </a:rPr>
              <a:t>				</a:t>
            </a:r>
          </a:p>
        </p:txBody>
      </p:sp>
      <p:pic>
        <p:nvPicPr>
          <p:cNvPr id="26630" name="Picture 9" descr="20190529_071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60575"/>
            <a:ext cx="83724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179388" y="1196975"/>
            <a:ext cx="8713787" cy="3960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solidFill>
                  <a:schemeClr val="tx1"/>
                </a:solidFill>
              </a:rPr>
              <a:t>Séjour Cols Basques:</a:t>
            </a:r>
            <a:r>
              <a:rPr lang="fr-FR" dirty="0" smtClean="0">
                <a:solidFill>
                  <a:schemeClr val="tx1"/>
                </a:solidFill>
              </a:rPr>
              <a:t>     21 participants dont 15 </a:t>
            </a:r>
            <a:r>
              <a:rPr lang="fr-FR" dirty="0" err="1" smtClean="0">
                <a:solidFill>
                  <a:schemeClr val="tx1"/>
                </a:solidFill>
              </a:rPr>
              <a:t>cyclos</a:t>
            </a:r>
            <a:r>
              <a:rPr lang="fr-FR" dirty="0" smtClean="0">
                <a:solidFill>
                  <a:schemeClr val="tx1"/>
                </a:solidFill>
              </a:rPr>
              <a:t> du club … et la coupe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36E91B27-5B90-4F04-9001-511DF630450C}" type="slidenum">
              <a:rPr lang="fr-FR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27653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pic>
        <p:nvPicPr>
          <p:cNvPr id="27654" name="Image 7" descr="CIMG0066w.jpg"/>
          <p:cNvPicPr>
            <a:picLocks noChangeAspect="1"/>
          </p:cNvPicPr>
          <p:nvPr/>
        </p:nvPicPr>
        <p:blipFill>
          <a:blip r:embed="rId3"/>
          <a:srcRect t="7985"/>
          <a:stretch>
            <a:fillRect/>
          </a:stretch>
        </p:blipFill>
        <p:spPr bwMode="auto">
          <a:xfrm>
            <a:off x="827088" y="2205038"/>
            <a:ext cx="60134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1116013" y="1412875"/>
            <a:ext cx="7127875" cy="3960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solidFill>
                  <a:schemeClr val="tx1"/>
                </a:solidFill>
              </a:rPr>
              <a:t>L’Ariège :     </a:t>
            </a:r>
            <a:r>
              <a:rPr lang="fr-FR" dirty="0" smtClean="0">
                <a:solidFill>
                  <a:schemeClr val="tx1"/>
                </a:solidFill>
              </a:rPr>
              <a:t>7 participants sur 4 jours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6232605F-E568-4013-B65B-D1D3F9FF8DC5}" type="slidenum">
              <a:rPr lang="fr-FR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28677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pic>
        <p:nvPicPr>
          <p:cNvPr id="28678" name="Image 7" descr="20190624_10093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060575"/>
            <a:ext cx="67849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3347D4E4-F418-432D-A328-68B622E88D95}" type="slidenum">
              <a:rPr lang="fr-FR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29700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sp>
        <p:nvSpPr>
          <p:cNvPr id="8" name="Text Box 6"/>
          <p:cNvSpPr txBox="1">
            <a:spLocks noGrp="1" noChangeArrowheads="1"/>
          </p:cNvSpPr>
          <p:nvPr>
            <p:ph type="subTitle" idx="1"/>
          </p:nvPr>
        </p:nvSpPr>
        <p:spPr>
          <a:xfrm>
            <a:off x="611188" y="1557338"/>
            <a:ext cx="7848600" cy="3230562"/>
          </a:xfrm>
          <a:solidFill>
            <a:schemeClr val="accent6">
              <a:lumMod val="60000"/>
              <a:lumOff val="40000"/>
            </a:schemeClr>
          </a:solidFill>
          <a:ln w="25400" algn="ctr">
            <a:solidFill>
              <a:srgbClr val="FF6600"/>
            </a:solidFill>
          </a:ln>
        </p:spPr>
        <p:txBody>
          <a:bodyPr rtlCol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u="sng" dirty="0">
                <a:solidFill>
                  <a:srgbClr val="FF0000"/>
                </a:solidFill>
              </a:rPr>
              <a:t>Seulement </a:t>
            </a:r>
            <a:r>
              <a:rPr lang="fr-FR" sz="2400" b="1" u="sng" dirty="0" smtClean="0">
                <a:solidFill>
                  <a:srgbClr val="FF0000"/>
                </a:solidFill>
              </a:rPr>
              <a:t>8 </a:t>
            </a:r>
            <a:r>
              <a:rPr lang="fr-FR" sz="2400" b="1" u="sng" dirty="0">
                <a:solidFill>
                  <a:srgbClr val="FF0000"/>
                </a:solidFill>
              </a:rPr>
              <a:t>adhérents ont daigné renvoyer leurs résultats: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dirty="0">
                <a:solidFill>
                  <a:schemeClr val="tx1"/>
                </a:solidFill>
              </a:rPr>
              <a:t>Eric Trébuchet, Jean-Marie </a:t>
            </a:r>
            <a:r>
              <a:rPr lang="fr-FR" sz="2400" b="1" dirty="0" err="1">
                <a:solidFill>
                  <a:schemeClr val="tx1"/>
                </a:solidFill>
              </a:rPr>
              <a:t>Darrieumerlou</a:t>
            </a:r>
            <a:r>
              <a:rPr lang="fr-FR" sz="2400" b="1" dirty="0">
                <a:solidFill>
                  <a:schemeClr val="tx1"/>
                </a:solidFill>
              </a:rPr>
              <a:t>, Patrice </a:t>
            </a:r>
            <a:r>
              <a:rPr lang="fr-FR" sz="2400" b="1" dirty="0" err="1">
                <a:solidFill>
                  <a:schemeClr val="tx1"/>
                </a:solidFill>
              </a:rPr>
              <a:t>Monteils</a:t>
            </a:r>
            <a:r>
              <a:rPr lang="fr-FR" sz="2400" b="1" dirty="0">
                <a:solidFill>
                  <a:schemeClr val="tx1"/>
                </a:solidFill>
              </a:rPr>
              <a:t>, </a:t>
            </a:r>
            <a:r>
              <a:rPr lang="fr-FR" sz="2400" b="1" dirty="0" err="1">
                <a:solidFill>
                  <a:schemeClr val="tx1"/>
                </a:solidFill>
              </a:rPr>
              <a:t>jean-louis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Davenel</a:t>
            </a:r>
            <a:r>
              <a:rPr lang="fr-FR" sz="2400" b="1" dirty="0" smtClean="0">
                <a:solidFill>
                  <a:schemeClr val="tx1"/>
                </a:solidFill>
              </a:rPr>
              <a:t>, Michel </a:t>
            </a:r>
            <a:r>
              <a:rPr lang="fr-FR" sz="2400" b="1" dirty="0" err="1" smtClean="0">
                <a:solidFill>
                  <a:schemeClr val="tx1"/>
                </a:solidFill>
              </a:rPr>
              <a:t>Lavaure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tx1"/>
                </a:solidFill>
              </a:rPr>
              <a:t>et </a:t>
            </a:r>
            <a:r>
              <a:rPr lang="fr-FR" sz="2400" b="1" dirty="0" err="1">
                <a:solidFill>
                  <a:schemeClr val="tx1"/>
                </a:solidFill>
              </a:rPr>
              <a:t>Françis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Dubez</a:t>
            </a:r>
            <a:r>
              <a:rPr lang="fr-FR" sz="2400" b="1" dirty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dirty="0">
                <a:solidFill>
                  <a:schemeClr val="tx1"/>
                </a:solidFill>
              </a:rPr>
              <a:t>.. et seulement 2 </a:t>
            </a:r>
            <a:r>
              <a:rPr lang="fr-FR" sz="2400" b="1" dirty="0" smtClean="0">
                <a:solidFill>
                  <a:schemeClr val="tx1"/>
                </a:solidFill>
              </a:rPr>
              <a:t>coureurs (</a:t>
            </a:r>
            <a:r>
              <a:rPr lang="fr-FR" sz="2400" b="1" dirty="0" err="1" smtClean="0">
                <a:solidFill>
                  <a:schemeClr val="tx1"/>
                </a:solidFill>
              </a:rPr>
              <a:t>Joelle</a:t>
            </a:r>
            <a:r>
              <a:rPr lang="fr-FR" sz="2400" b="1" dirty="0" smtClean="0">
                <a:solidFill>
                  <a:schemeClr val="tx1"/>
                </a:solidFill>
              </a:rPr>
              <a:t> et Pascal) … </a:t>
            </a:r>
            <a:r>
              <a:rPr lang="fr-FR" sz="1800" b="1" dirty="0" smtClean="0">
                <a:solidFill>
                  <a:schemeClr val="tx1"/>
                </a:solidFill>
              </a:rPr>
              <a:t>sur 8 </a:t>
            </a:r>
            <a:r>
              <a:rPr lang="fr-FR" sz="1800" b="1" dirty="0" err="1" smtClean="0">
                <a:solidFill>
                  <a:schemeClr val="tx1"/>
                </a:solidFill>
              </a:rPr>
              <a:t>cyclosportifs</a:t>
            </a:r>
            <a:r>
              <a:rPr lang="fr-FR" sz="1800" b="1" dirty="0" smtClean="0">
                <a:solidFill>
                  <a:schemeClr val="tx1"/>
                </a:solidFill>
              </a:rPr>
              <a:t> aidés par le club !!</a:t>
            </a:r>
            <a:endParaRPr lang="fr-FR" sz="1800" b="1" dirty="0">
              <a:solidFill>
                <a:schemeClr val="tx1"/>
              </a:solidFill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dirty="0">
                <a:solidFill>
                  <a:schemeClr val="tx1"/>
                </a:solidFill>
              </a:rPr>
              <a:t>C’est très peu, sachant que certains ont participé à l’Ariègeoise, l’Ardéchoise, et bien d’autres </a:t>
            </a:r>
            <a:r>
              <a:rPr lang="fr-FR" sz="2400" b="1" dirty="0" err="1">
                <a:solidFill>
                  <a:schemeClr val="tx1"/>
                </a:solidFill>
              </a:rPr>
              <a:t>cyclosportives</a:t>
            </a:r>
            <a:r>
              <a:rPr lang="fr-FR" sz="2400" b="1" dirty="0">
                <a:solidFill>
                  <a:schemeClr val="tx1"/>
                </a:solidFill>
              </a:rPr>
              <a:t>……</a:t>
            </a:r>
          </a:p>
        </p:txBody>
      </p:sp>
      <p:sp>
        <p:nvSpPr>
          <p:cNvPr id="29702" name="Espace réservé du contenu 5"/>
          <p:cNvSpPr txBox="1">
            <a:spLocks/>
          </p:cNvSpPr>
          <p:nvPr/>
        </p:nvSpPr>
        <p:spPr bwMode="auto">
          <a:xfrm>
            <a:off x="323850" y="4941888"/>
            <a:ext cx="8642350" cy="1223962"/>
          </a:xfrm>
          <a:prstGeom prst="rect">
            <a:avLst/>
          </a:prstGeom>
          <a:solidFill>
            <a:srgbClr val="FFFF00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Arial" charset="0"/>
              <a:buChar char="•"/>
            </a:pPr>
            <a:r>
              <a:rPr lang="fr-FR" sz="2400" b="1">
                <a:solidFill>
                  <a:srgbClr val="FF0000"/>
                </a:solidFill>
                <a:latin typeface="Calibri" pitchFamily="34" charset="0"/>
              </a:rPr>
              <a:t>ATTENTION: L’ATTRIBUTION DE NOTRE SUBVENTION MUNICIPALE  DEPEND ESSENTIELLEMENT DE CES RESULTATS !!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032327DC-CD91-48BC-B277-DF2FDBF8B330}" type="slidenum">
              <a:rPr lang="fr-FR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30724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1844675"/>
            <a:ext cx="4105275" cy="33845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b="1" dirty="0" smtClean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b="1" u="sng" dirty="0" smtClean="0">
                <a:solidFill>
                  <a:schemeClr val="tx1"/>
                </a:solidFill>
              </a:rPr>
              <a:t>Nos Bénévoles 2019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u="sng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800" b="1" dirty="0" smtClean="0">
                <a:solidFill>
                  <a:schemeClr val="tx1"/>
                </a:solidFill>
              </a:rPr>
              <a:t>Fête du vélo.      </a:t>
            </a:r>
            <a:r>
              <a:rPr lang="fr-FR" sz="2200" b="1" dirty="0" smtClean="0">
                <a:solidFill>
                  <a:schemeClr val="tx1"/>
                </a:solidFill>
              </a:rPr>
              <a:t>20 bénévoles 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800" b="1" dirty="0" smtClean="0">
                <a:solidFill>
                  <a:schemeClr val="tx1"/>
                </a:solidFill>
              </a:rPr>
              <a:t>JMD 2019:           </a:t>
            </a:r>
            <a:r>
              <a:rPr lang="fr-FR" sz="2200" b="1" dirty="0" smtClean="0">
                <a:solidFill>
                  <a:schemeClr val="tx1"/>
                </a:solidFill>
              </a:rPr>
              <a:t>30 bénévoles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800" b="1" dirty="0" smtClean="0">
                <a:solidFill>
                  <a:schemeClr val="tx1"/>
                </a:solidFill>
              </a:rPr>
              <a:t>Forum associations: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b="1" dirty="0" smtClean="0">
                <a:solidFill>
                  <a:schemeClr val="tx1"/>
                </a:solidFill>
              </a:rPr>
              <a:t>                                </a:t>
            </a:r>
            <a:r>
              <a:rPr lang="fr-FR" sz="2200" b="1" dirty="0" smtClean="0">
                <a:solidFill>
                  <a:schemeClr val="tx1"/>
                </a:solidFill>
              </a:rPr>
              <a:t>5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</a:rPr>
              <a:t>bénévoles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800" b="1" dirty="0" smtClean="0">
                <a:solidFill>
                  <a:schemeClr val="tx1"/>
                </a:solidFill>
              </a:rPr>
              <a:t>Accompagnants randonnées:   </a:t>
            </a:r>
            <a:r>
              <a:rPr lang="fr-FR" sz="2200" b="1" dirty="0" smtClean="0">
                <a:solidFill>
                  <a:schemeClr val="tx1"/>
                </a:solidFill>
              </a:rPr>
              <a:t>2</a:t>
            </a:r>
            <a:r>
              <a:rPr lang="fr-FR" sz="2200" dirty="0" smtClean="0">
                <a:solidFill>
                  <a:schemeClr val="tx1"/>
                </a:solidFill>
              </a:rPr>
              <a:t> (Michel et Alice)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00113" y="5445125"/>
            <a:ext cx="7540625" cy="584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200" b="1">
                <a:solidFill>
                  <a:srgbClr val="FF0000"/>
                </a:solidFill>
                <a:latin typeface="Calibri" pitchFamily="34" charset="0"/>
              </a:rPr>
              <a:t>Les bénévoles représentent la force du club</a:t>
            </a:r>
          </a:p>
        </p:txBody>
      </p:sp>
      <p:pic>
        <p:nvPicPr>
          <p:cNvPr id="30727" name="Image 9" descr="les jaun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89138"/>
            <a:ext cx="4500562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ZoneTexte 10"/>
          <p:cNvSpPr txBox="1">
            <a:spLocks noChangeArrowheads="1"/>
          </p:cNvSpPr>
          <p:nvPr/>
        </p:nvSpPr>
        <p:spPr bwMode="auto">
          <a:xfrm>
            <a:off x="2555875" y="1268413"/>
            <a:ext cx="374491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600" b="1" u="sng">
                <a:latin typeface="Calibri" pitchFamily="34" charset="0"/>
              </a:rPr>
              <a:t>Rapport Moral</a:t>
            </a:r>
          </a:p>
        </p:txBody>
      </p:sp>
      <p:sp>
        <p:nvSpPr>
          <p:cNvPr id="30729" name="ZoneTexte 11"/>
          <p:cNvSpPr txBox="1">
            <a:spLocks noChangeArrowheads="1"/>
          </p:cNvSpPr>
          <p:nvPr/>
        </p:nvSpPr>
        <p:spPr bwMode="auto">
          <a:xfrm>
            <a:off x="468313" y="2133600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FF00"/>
                </a:solidFill>
                <a:latin typeface="Arial Black" pitchFamily="34" charset="0"/>
                <a:ea typeface="Aharoni"/>
                <a:cs typeface="Aharoni"/>
              </a:rPr>
              <a:t>JMD 2014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7D08BC99-FEC3-4F86-A8C2-0A2C4C6DF97E}" type="slidenum">
              <a:rPr lang="fr-FR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31748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grpSp>
        <p:nvGrpSpPr>
          <p:cNvPr id="31749" name="Group 852"/>
          <p:cNvGrpSpPr>
            <a:grpSpLocks noGrp="1"/>
          </p:cNvGrpSpPr>
          <p:nvPr>
            <p:ph type="subTitle" idx="1"/>
          </p:nvPr>
        </p:nvGrpSpPr>
        <p:grpSpPr bwMode="auto">
          <a:xfrm>
            <a:off x="466725" y="1628775"/>
            <a:ext cx="7375525" cy="4214813"/>
            <a:chOff x="-267" y="1328"/>
            <a:chExt cx="4314" cy="2485"/>
          </a:xfrm>
        </p:grpSpPr>
        <p:sp>
          <p:nvSpPr>
            <p:cNvPr id="31753" name="Rectangle 842"/>
            <p:cNvSpPr>
              <a:spLocks noChangeArrowheads="1"/>
            </p:cNvSpPr>
            <p:nvPr/>
          </p:nvSpPr>
          <p:spPr bwMode="auto">
            <a:xfrm>
              <a:off x="113" y="1328"/>
              <a:ext cx="2790" cy="4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200" b="1">
                  <a:latin typeface="Calibri" pitchFamily="34" charset="0"/>
                </a:rPr>
                <a:t>SOLDE COMPTABLE AU 31 juillet 2018   </a:t>
              </a:r>
            </a:p>
            <a:p>
              <a:r>
                <a:rPr lang="fr-FR" sz="2200" b="1">
                  <a:latin typeface="Calibri" pitchFamily="34" charset="0"/>
                </a:rPr>
                <a:t> (Somme Caisse  + banque + livret)</a:t>
              </a:r>
            </a:p>
          </p:txBody>
        </p:sp>
        <p:sp>
          <p:nvSpPr>
            <p:cNvPr id="31754" name="Rectangle 843"/>
            <p:cNvSpPr>
              <a:spLocks noChangeArrowheads="1"/>
            </p:cNvSpPr>
            <p:nvPr/>
          </p:nvSpPr>
          <p:spPr bwMode="auto">
            <a:xfrm>
              <a:off x="3061" y="1455"/>
              <a:ext cx="986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  </a:t>
              </a:r>
              <a:r>
                <a:rPr lang="fr-FR" sz="2400" b="1">
                  <a:latin typeface="Calibri" pitchFamily="34" charset="0"/>
                </a:rPr>
                <a:t>14954.07 €</a:t>
              </a:r>
            </a:p>
          </p:txBody>
        </p:sp>
        <p:sp>
          <p:nvSpPr>
            <p:cNvPr id="31755" name="Rectangle 844"/>
            <p:cNvSpPr>
              <a:spLocks noChangeArrowheads="1"/>
            </p:cNvSpPr>
            <p:nvPr/>
          </p:nvSpPr>
          <p:spPr bwMode="auto">
            <a:xfrm>
              <a:off x="158" y="1826"/>
              <a:ext cx="2575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009900"/>
                  </a:solidFill>
                  <a:latin typeface="Calibri" pitchFamily="34" charset="0"/>
                </a:rPr>
                <a:t> </a:t>
              </a:r>
              <a:r>
                <a:rPr lang="fr-FR" sz="2200" b="1">
                  <a:solidFill>
                    <a:srgbClr val="009900"/>
                  </a:solidFill>
                  <a:latin typeface="Calibri" pitchFamily="34" charset="0"/>
                </a:rPr>
                <a:t>RECETTES DE L'EXERCICE 2018-2019</a:t>
              </a:r>
            </a:p>
          </p:txBody>
        </p:sp>
        <p:sp>
          <p:nvSpPr>
            <p:cNvPr id="31756" name="Rectangle 845"/>
            <p:cNvSpPr>
              <a:spLocks noChangeArrowheads="1"/>
            </p:cNvSpPr>
            <p:nvPr/>
          </p:nvSpPr>
          <p:spPr bwMode="auto">
            <a:xfrm>
              <a:off x="3061" y="1837"/>
              <a:ext cx="882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009900"/>
                  </a:solidFill>
                  <a:latin typeface="Calibri" pitchFamily="34" charset="0"/>
                </a:rPr>
                <a:t>20802,74€</a:t>
              </a:r>
            </a:p>
          </p:txBody>
        </p:sp>
        <p:sp>
          <p:nvSpPr>
            <p:cNvPr id="31757" name="Rectangle 846"/>
            <p:cNvSpPr>
              <a:spLocks noChangeArrowheads="1"/>
            </p:cNvSpPr>
            <p:nvPr/>
          </p:nvSpPr>
          <p:spPr bwMode="auto">
            <a:xfrm>
              <a:off x="203" y="2235"/>
              <a:ext cx="2559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200" b="1">
                  <a:solidFill>
                    <a:srgbClr val="FF3300"/>
                  </a:solidFill>
                  <a:latin typeface="Calibri" pitchFamily="34" charset="0"/>
                </a:rPr>
                <a:t>DEPENSES DE L‘EXERCICE 2018-2019</a:t>
              </a:r>
            </a:p>
          </p:txBody>
        </p:sp>
        <p:sp>
          <p:nvSpPr>
            <p:cNvPr id="31758" name="Rectangle 847"/>
            <p:cNvSpPr>
              <a:spLocks noChangeArrowheads="1"/>
            </p:cNvSpPr>
            <p:nvPr/>
          </p:nvSpPr>
          <p:spPr bwMode="auto">
            <a:xfrm>
              <a:off x="3061" y="2219"/>
              <a:ext cx="881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FF0000"/>
                  </a:solidFill>
                  <a:latin typeface="Calibri" pitchFamily="34" charset="0"/>
                </a:rPr>
                <a:t>19873,58€</a:t>
              </a:r>
            </a:p>
          </p:txBody>
        </p:sp>
        <p:sp>
          <p:nvSpPr>
            <p:cNvPr id="31759" name="Rectangle 848"/>
            <p:cNvSpPr>
              <a:spLocks noChangeArrowheads="1"/>
            </p:cNvSpPr>
            <p:nvPr/>
          </p:nvSpPr>
          <p:spPr bwMode="auto">
            <a:xfrm>
              <a:off x="203" y="2750"/>
              <a:ext cx="3517" cy="2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200" b="1">
                  <a:solidFill>
                    <a:schemeClr val="hlink"/>
                  </a:solidFill>
                  <a:latin typeface="Calibri" pitchFamily="34" charset="0"/>
                </a:rPr>
                <a:t>RESULTAT DE L‘EXERCICE : BENEFICE</a:t>
              </a:r>
            </a:p>
          </p:txBody>
        </p:sp>
        <p:sp>
          <p:nvSpPr>
            <p:cNvPr id="31760" name="Rectangle 849"/>
            <p:cNvSpPr>
              <a:spLocks noChangeArrowheads="1"/>
            </p:cNvSpPr>
            <p:nvPr/>
          </p:nvSpPr>
          <p:spPr bwMode="auto">
            <a:xfrm>
              <a:off x="3145" y="2686"/>
              <a:ext cx="844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b="1" u="sng">
                  <a:solidFill>
                    <a:schemeClr val="hlink"/>
                  </a:solidFill>
                  <a:latin typeface="Calibri" pitchFamily="34" charset="0"/>
                </a:rPr>
                <a:t>929,16€</a:t>
              </a:r>
            </a:p>
          </p:txBody>
        </p:sp>
        <p:sp>
          <p:nvSpPr>
            <p:cNvPr id="31761" name="Rectangle 850"/>
            <p:cNvSpPr>
              <a:spLocks noChangeArrowheads="1"/>
            </p:cNvSpPr>
            <p:nvPr/>
          </p:nvSpPr>
          <p:spPr bwMode="auto">
            <a:xfrm>
              <a:off x="-267" y="3323"/>
              <a:ext cx="2989" cy="4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1">
                  <a:solidFill>
                    <a:srgbClr val="FFFF00"/>
                  </a:solidFill>
                  <a:latin typeface="Calibri" pitchFamily="34" charset="0"/>
                </a:rPr>
                <a:t>SOLDE COMPTABLE AU 31 juillet 2019  </a:t>
              </a:r>
            </a:p>
            <a:p>
              <a:r>
                <a:rPr lang="fr-FR" sz="2400" b="1">
                  <a:solidFill>
                    <a:srgbClr val="FFFF00"/>
                  </a:solidFill>
                  <a:latin typeface="Calibri" pitchFamily="34" charset="0"/>
                </a:rPr>
                <a:t>  (Somme Caisse  + banque + livret)</a:t>
              </a:r>
            </a:p>
          </p:txBody>
        </p:sp>
      </p:grpSp>
      <p:sp>
        <p:nvSpPr>
          <p:cNvPr id="31750" name="Rectangle 849"/>
          <p:cNvSpPr>
            <a:spLocks noChangeArrowheads="1"/>
          </p:cNvSpPr>
          <p:nvPr/>
        </p:nvSpPr>
        <p:spPr bwMode="auto">
          <a:xfrm>
            <a:off x="6443663" y="5229225"/>
            <a:ext cx="1873250" cy="461963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u="sng">
                <a:solidFill>
                  <a:srgbClr val="FFFF00"/>
                </a:solidFill>
                <a:latin typeface="Calibri" pitchFamily="34" charset="0"/>
              </a:rPr>
              <a:t>15883,23 €</a:t>
            </a:r>
          </a:p>
        </p:txBody>
      </p:sp>
      <p:sp>
        <p:nvSpPr>
          <p:cNvPr id="19" name="Rectangle 853"/>
          <p:cNvSpPr>
            <a:spLocks noChangeArrowheads="1"/>
          </p:cNvSpPr>
          <p:nvPr/>
        </p:nvSpPr>
        <p:spPr bwMode="auto">
          <a:xfrm>
            <a:off x="684213" y="5876925"/>
            <a:ext cx="6264275" cy="8318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FF0000"/>
                </a:solidFill>
                <a:latin typeface="Calibri" pitchFamily="34" charset="0"/>
              </a:rPr>
              <a:t>La gestion serrée permet de limiter le coût de l’adhésion </a:t>
            </a:r>
          </a:p>
        </p:txBody>
      </p:sp>
      <p:sp>
        <p:nvSpPr>
          <p:cNvPr id="31752" name="ZoneTexte 19"/>
          <p:cNvSpPr txBox="1">
            <a:spLocks noChangeArrowheads="1"/>
          </p:cNvSpPr>
          <p:nvPr/>
        </p:nvSpPr>
        <p:spPr bwMode="auto">
          <a:xfrm>
            <a:off x="2051050" y="1052513"/>
            <a:ext cx="4608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b="1" u="sng">
                <a:latin typeface="Calibri" pitchFamily="34" charset="0"/>
              </a:rPr>
              <a:t>BILAN FINANCIER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323850" y="1412875"/>
            <a:ext cx="7920038" cy="3960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       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EBDDA5E0-EB37-4CB9-92DF-5D2750A9B39D}" type="slidenum">
              <a:rPr lang="fr-FR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32773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sp>
        <p:nvSpPr>
          <p:cNvPr id="32774" name="ZoneTexte 8"/>
          <p:cNvSpPr txBox="1">
            <a:spLocks noChangeArrowheads="1"/>
          </p:cNvSpPr>
          <p:nvPr/>
        </p:nvSpPr>
        <p:spPr bwMode="auto">
          <a:xfrm>
            <a:off x="971550" y="1557338"/>
            <a:ext cx="72723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u="sng">
                <a:latin typeface="Calibri" pitchFamily="34" charset="0"/>
              </a:rPr>
              <a:t>PARTICIPATION du club aux ORGANISATIONS</a:t>
            </a:r>
          </a:p>
        </p:txBody>
      </p:sp>
      <p:pic>
        <p:nvPicPr>
          <p:cNvPr id="32775" name="Image 9" descr="Capture bilan organisation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565400"/>
            <a:ext cx="8358188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323850" y="1125538"/>
            <a:ext cx="8424863" cy="3959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000" b="1" dirty="0" smtClean="0">
                <a:solidFill>
                  <a:srgbClr val="7030A0"/>
                </a:solidFill>
              </a:rPr>
              <a:t>Une petite pensée pour notre copain Bernard bien trop tôt disparu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4000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0820F2E6-3500-41C5-8B15-A851AF54E7AD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5365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pic>
        <p:nvPicPr>
          <p:cNvPr id="15366" name="Image 7" descr="DSC00665.JPG"/>
          <p:cNvPicPr>
            <a:picLocks noChangeAspect="1"/>
          </p:cNvPicPr>
          <p:nvPr/>
        </p:nvPicPr>
        <p:blipFill>
          <a:blip r:embed="rId3"/>
          <a:srcRect l="15686" t="26144" r="9804" b="8498"/>
          <a:stretch>
            <a:fillRect/>
          </a:stretch>
        </p:blipFill>
        <p:spPr bwMode="auto">
          <a:xfrm>
            <a:off x="4572000" y="2420938"/>
            <a:ext cx="39401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Image 8" descr="Montpellier 2010_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420938"/>
            <a:ext cx="2303462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ensées 9"/>
          <p:cNvSpPr/>
          <p:nvPr/>
        </p:nvSpPr>
        <p:spPr>
          <a:xfrm>
            <a:off x="3059113" y="4868863"/>
            <a:ext cx="1657350" cy="1773237"/>
          </a:xfrm>
          <a:prstGeom prst="cloudCallout">
            <a:avLst>
              <a:gd name="adj1" fmla="val -53716"/>
              <a:gd name="adj2" fmla="val 2930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re 447"/>
          <p:cNvSpPr>
            <a:spLocks noGrp="1"/>
          </p:cNvSpPr>
          <p:nvPr>
            <p:ph type="ctrTitle" idx="4294967295"/>
          </p:nvPr>
        </p:nvSpPr>
        <p:spPr>
          <a:xfrm>
            <a:off x="250825" y="260350"/>
            <a:ext cx="8642350" cy="1008063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33795" name="Sous-titre 448"/>
          <p:cNvSpPr>
            <a:spLocks noGrp="1"/>
          </p:cNvSpPr>
          <p:nvPr>
            <p:ph type="subTitle" idx="4294967295"/>
          </p:nvPr>
        </p:nvSpPr>
        <p:spPr>
          <a:xfrm>
            <a:off x="1116013" y="1412875"/>
            <a:ext cx="7127875" cy="39608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r-FR" b="1" u="sng" smtClean="0"/>
              <a:t>INFO SUR LE SITE</a:t>
            </a:r>
          </a:p>
        </p:txBody>
      </p:sp>
      <p:sp>
        <p:nvSpPr>
          <p:cNvPr id="7" name="Espace réservé du numéro de diapositive 6"/>
          <p:cNvSpPr txBox="1">
            <a:spLocks noGrp="1"/>
          </p:cNvSpPr>
          <p:nvPr/>
        </p:nvSpPr>
        <p:spPr>
          <a:xfrm>
            <a:off x="7380288" y="6237288"/>
            <a:ext cx="1763712" cy="3651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0D1317-087F-42B5-AF12-CB7861799FD8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fr-F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797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pic>
        <p:nvPicPr>
          <p:cNvPr id="33798" name="Picture 8" descr="Ecran acceuil s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170113"/>
            <a:ext cx="7777162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8DA7CF76-375E-4886-8E2D-47EA076308E3}" type="slidenum">
              <a:rPr lang="fr-FR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34820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1412875"/>
            <a:ext cx="7127875" cy="3960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solidFill>
                  <a:schemeClr val="tx1"/>
                </a:solidFill>
              </a:rPr>
              <a:t>Fin des inscriptions licenciés UFOLEP et des Membres Honoraires en possession de leur licence 2019/2020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r-FR" b="1" dirty="0" smtClean="0"/>
              <a:t> </a:t>
            </a:r>
            <a:r>
              <a:rPr lang="fr-FR" sz="1600" b="1" dirty="0" smtClean="0">
                <a:solidFill>
                  <a:srgbClr val="FF3300"/>
                </a:solidFill>
              </a:rPr>
              <a:t>(rayés du listing au 12/10/2019)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1116013" y="1412875"/>
            <a:ext cx="7127875" cy="39608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u="sng" dirty="0" smtClean="0">
                <a:solidFill>
                  <a:schemeClr val="tx1"/>
                </a:solidFill>
              </a:rPr>
              <a:t>Inscriptions FFCT à prévoir avant le 31 décembre 2019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b="1" u="sng" dirty="0" smtClean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u="sng" dirty="0" smtClean="0">
                <a:solidFill>
                  <a:schemeClr val="tx1"/>
                </a:solidFill>
              </a:rPr>
              <a:t>Tarifs 2020 (</a:t>
            </a:r>
            <a:r>
              <a:rPr lang="fr-FR" b="1" u="sng" smtClean="0">
                <a:solidFill>
                  <a:schemeClr val="tx1"/>
                </a:solidFill>
              </a:rPr>
              <a:t>à valider):</a:t>
            </a:r>
            <a:endParaRPr lang="fr-FR" b="1" u="sng" dirty="0" smtClean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 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solidFill>
                  <a:schemeClr val="tx1"/>
                </a:solidFill>
              </a:rPr>
              <a:t>		*  Adulte Petit braquet : 85€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solidFill>
                  <a:schemeClr val="tx1"/>
                </a:solidFill>
              </a:rPr>
              <a:t>		*  Grand Braquet : 133 €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solidFill>
                  <a:schemeClr val="tx1"/>
                </a:solidFill>
              </a:rPr>
              <a:t>		*  Couple Petit braquet :154,50€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solidFill>
                  <a:schemeClr val="tx1"/>
                </a:solidFill>
              </a:rPr>
              <a:t>		*  Revue : 24€ (option)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912F25DF-6F2D-4AF4-BC90-70B9C3422A1E}" type="slidenum">
              <a:rPr lang="fr-FR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35845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85B3E3B0-9DD9-4FAB-BA56-99DDFF59B1CA}" type="slidenum">
              <a:rPr lang="fr-FR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36868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1412875"/>
            <a:ext cx="5616575" cy="32400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11188" y="981075"/>
            <a:ext cx="81375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fr-FR" sz="2400" b="1" kern="0" dirty="0">
              <a:latin typeface="+mn-lt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fr-FR" sz="2800" b="1" u="sng" kern="0" dirty="0">
                <a:latin typeface="+mn-lt"/>
                <a:cs typeface="+mn-cs"/>
              </a:rPr>
              <a:t>Inscriptions pour la soirée </a:t>
            </a:r>
            <a:r>
              <a:rPr lang="fr-FR" sz="2800" b="1" u="sng" kern="0" dirty="0">
                <a:latin typeface="+mn-lt"/>
                <a:cs typeface="+mn-cs"/>
              </a:rPr>
              <a:t>ASSM 2019</a:t>
            </a:r>
            <a:r>
              <a:rPr lang="fr-FR" sz="2400" b="1" kern="0" dirty="0">
                <a:latin typeface="+mn-lt"/>
                <a:cs typeface="+mn-cs"/>
              </a:rPr>
              <a:t> </a:t>
            </a:r>
            <a:endParaRPr lang="fr-FR" sz="2400" b="1" kern="0" dirty="0">
              <a:latin typeface="+mn-lt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fr-FR" sz="2000" b="1" kern="0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fr-FR" sz="2400" b="1" kern="0" dirty="0">
                <a:solidFill>
                  <a:srgbClr val="FFFF00"/>
                </a:solidFill>
                <a:latin typeface="+mn-lt"/>
                <a:cs typeface="+mn-cs"/>
              </a:rPr>
              <a:t>Samedi </a:t>
            </a:r>
            <a:r>
              <a:rPr lang="fr-FR" sz="2400" b="1" kern="0" dirty="0">
                <a:solidFill>
                  <a:srgbClr val="FFFF00"/>
                </a:solidFill>
                <a:latin typeface="+mn-lt"/>
                <a:cs typeface="+mn-cs"/>
              </a:rPr>
              <a:t>9 </a:t>
            </a:r>
            <a:r>
              <a:rPr lang="fr-FR" sz="2400" b="1" kern="0" dirty="0">
                <a:solidFill>
                  <a:srgbClr val="FFFF00"/>
                </a:solidFill>
                <a:latin typeface="+mn-lt"/>
                <a:cs typeface="+mn-cs"/>
              </a:rPr>
              <a:t>Novembre 18 heures au Carré des </a:t>
            </a:r>
            <a:r>
              <a:rPr lang="fr-FR" sz="2400" b="1" kern="0" dirty="0" err="1">
                <a:solidFill>
                  <a:srgbClr val="FFFF00"/>
                </a:solidFill>
                <a:latin typeface="+mn-lt"/>
                <a:cs typeface="+mn-cs"/>
              </a:rPr>
              <a:t>Jalles</a:t>
            </a:r>
            <a:endParaRPr lang="fr-FR" sz="2400" b="1" kern="0" dirty="0">
              <a:solidFill>
                <a:srgbClr val="FFFF0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fr-FR" sz="2400" b="1" kern="0" dirty="0">
                <a:latin typeface="+mn-lt"/>
                <a:cs typeface="+mn-cs"/>
              </a:rPr>
              <a:t>		15 </a:t>
            </a:r>
            <a:r>
              <a:rPr lang="fr-FR" sz="2400" b="1" kern="0" dirty="0">
                <a:latin typeface="+mn-lt"/>
                <a:cs typeface="+mn-cs"/>
              </a:rPr>
              <a:t>€ par adhérent du </a:t>
            </a:r>
            <a:r>
              <a:rPr lang="fr-FR" sz="2400" b="1" kern="0" dirty="0">
                <a:latin typeface="+mn-lt"/>
                <a:cs typeface="+mn-cs"/>
              </a:rPr>
              <a:t>club  (prix </a:t>
            </a:r>
            <a:r>
              <a:rPr lang="fr-FR" sz="2400" b="1" kern="0" dirty="0">
                <a:latin typeface="+mn-lt"/>
                <a:cs typeface="+mn-cs"/>
              </a:rPr>
              <a:t>ASSM 20€)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fr-FR" sz="2400" b="1" kern="0" dirty="0">
                <a:latin typeface="+mn-lt"/>
                <a:cs typeface="+mn-cs"/>
              </a:rPr>
              <a:t>			25</a:t>
            </a:r>
            <a:r>
              <a:rPr lang="fr-FR" sz="2400" b="1" kern="0" dirty="0">
                <a:latin typeface="+mn-lt"/>
                <a:cs typeface="+mn-cs"/>
              </a:rPr>
              <a:t>€ pour les extérieurs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endParaRPr lang="fr-FR" sz="2400" b="1" kern="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Tx/>
              <a:buChar char="•"/>
              <a:defRPr/>
            </a:pPr>
            <a:endParaRPr lang="fr-FR" sz="2400" b="1" kern="0" dirty="0">
              <a:latin typeface="+mn-lt"/>
              <a:cs typeface="+mn-cs"/>
            </a:endParaRPr>
          </a:p>
        </p:txBody>
      </p:sp>
      <p:pic>
        <p:nvPicPr>
          <p:cNvPr id="36871" name="Image 11" descr="CIMG077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500438"/>
            <a:ext cx="39592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ZoneTexte 12"/>
          <p:cNvSpPr txBox="1">
            <a:spLocks noChangeArrowheads="1"/>
          </p:cNvSpPr>
          <p:nvPr/>
        </p:nvSpPr>
        <p:spPr bwMode="auto">
          <a:xfrm>
            <a:off x="4932363" y="4437063"/>
            <a:ext cx="403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076825" y="4076700"/>
            <a:ext cx="3671888" cy="86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fr-FR" sz="2800" b="1" u="sng" kern="0" dirty="0">
                <a:solidFill>
                  <a:srgbClr val="FF0000"/>
                </a:solidFill>
                <a:latin typeface="+mn-lt"/>
                <a:cs typeface="+mn-cs"/>
              </a:rPr>
              <a:t>RESERVATIONS CE SOIR AUPRES DE FRANCIS</a:t>
            </a:r>
            <a:endParaRPr lang="fr-FR" sz="2800" b="1" u="sng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024BEE2F-9914-43F0-B3E9-7CC98FAF88D6}" type="slidenum">
              <a:rPr lang="fr-FR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37892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125538"/>
            <a:ext cx="7127875" cy="41036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r-FR" b="1" u="sng" dirty="0" smtClean="0">
                <a:solidFill>
                  <a:schemeClr val="tx1"/>
                </a:solidFill>
              </a:rPr>
              <a:t>Pré- projets 2020</a:t>
            </a:r>
          </a:p>
          <a:p>
            <a:pPr algn="l" fontAlgn="auto">
              <a:spcAft>
                <a:spcPts val="0"/>
              </a:spcAft>
              <a:buFontTx/>
              <a:buNone/>
              <a:defRPr/>
            </a:pPr>
            <a:r>
              <a:rPr lang="fr-FR" sz="2800" b="1" u="sng" dirty="0" smtClean="0">
                <a:solidFill>
                  <a:schemeClr val="tx1"/>
                </a:solidFill>
              </a:rPr>
              <a:t>Organisations club: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 err="1" smtClean="0">
                <a:solidFill>
                  <a:schemeClr val="tx1"/>
                </a:solidFill>
              </a:rPr>
              <a:t>Génissac</a:t>
            </a:r>
            <a:r>
              <a:rPr lang="fr-FR" sz="2400" b="1" dirty="0" smtClean="0">
                <a:solidFill>
                  <a:schemeClr val="tx1"/>
                </a:solidFill>
              </a:rPr>
              <a:t> (</a:t>
            </a:r>
            <a:r>
              <a:rPr lang="fr-FR" sz="2100" b="1" dirty="0" smtClean="0">
                <a:solidFill>
                  <a:schemeClr val="tx1"/>
                </a:solidFill>
              </a:rPr>
              <a:t>Avril?)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tx1"/>
                </a:solidFill>
              </a:rPr>
              <a:t>Sortie 2 jours début de saison en Mai</a:t>
            </a:r>
            <a:endParaRPr lang="fr-FR" sz="2400" b="1" u="sng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tx1"/>
                </a:solidFill>
              </a:rPr>
              <a:t>Pentecôte (</a:t>
            </a:r>
            <a:r>
              <a:rPr lang="fr-FR" sz="2000" b="1" dirty="0" smtClean="0">
                <a:solidFill>
                  <a:schemeClr val="tx1"/>
                </a:solidFill>
              </a:rPr>
              <a:t>30, 31 Mai et 1</a:t>
            </a:r>
            <a:r>
              <a:rPr lang="fr-FR" sz="2000" b="1" baseline="30000" dirty="0" smtClean="0">
                <a:solidFill>
                  <a:schemeClr val="tx1"/>
                </a:solidFill>
              </a:rPr>
              <a:t>IER</a:t>
            </a:r>
            <a:r>
              <a:rPr lang="fr-FR" sz="2000" b="1" dirty="0" smtClean="0">
                <a:solidFill>
                  <a:schemeClr val="tx1"/>
                </a:solidFill>
              </a:rPr>
              <a:t> Juin</a:t>
            </a:r>
            <a:r>
              <a:rPr lang="fr-FR" sz="2400" b="1" dirty="0" smtClean="0">
                <a:solidFill>
                  <a:schemeClr val="tx1"/>
                </a:solidFill>
              </a:rPr>
              <a:t>) : </a:t>
            </a:r>
            <a:r>
              <a:rPr lang="fr-FR" sz="2400" b="1" u="sng" dirty="0" err="1" smtClean="0">
                <a:solidFill>
                  <a:schemeClr val="tx1"/>
                </a:solidFill>
              </a:rPr>
              <a:t>Lacapelle</a:t>
            </a:r>
            <a:r>
              <a:rPr lang="fr-FR" sz="2400" b="1" u="sng" dirty="0" smtClean="0">
                <a:solidFill>
                  <a:schemeClr val="tx1"/>
                </a:solidFill>
              </a:rPr>
              <a:t>-Biron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tx1"/>
                </a:solidFill>
              </a:rPr>
              <a:t>Séjour sur 4 jours en Juin</a:t>
            </a:r>
          </a:p>
          <a:p>
            <a:pPr algn="l" fontAlgn="auto">
              <a:spcAft>
                <a:spcPts val="0"/>
              </a:spcAft>
              <a:buFontTx/>
              <a:buNone/>
              <a:defRPr/>
            </a:pPr>
            <a:r>
              <a:rPr lang="fr-FR" sz="2800" b="1" u="sng" dirty="0" smtClean="0">
                <a:solidFill>
                  <a:schemeClr val="tx1"/>
                </a:solidFill>
              </a:rPr>
              <a:t>Organisations extérieures: 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tx1"/>
                </a:solidFill>
              </a:rPr>
              <a:t>Journée d’ouverture FF Vélo en Mars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tx1"/>
                </a:solidFill>
              </a:rPr>
              <a:t>Brevets RAA : 150km, 200km et + si affinités …en avril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dirty="0" smtClean="0">
                <a:solidFill>
                  <a:schemeClr val="tx1"/>
                </a:solidFill>
              </a:rPr>
              <a:t>Bordeaux Pyrénées   ( du 05 au 07 juin 2020)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b="1" dirty="0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71550" y="5084763"/>
            <a:ext cx="7561263" cy="1066800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>
                <a:solidFill>
                  <a:srgbClr val="FF0000"/>
                </a:solidFill>
                <a:latin typeface="Calibri" pitchFamily="34" charset="0"/>
              </a:rPr>
              <a:t>Dernier rendez vous pour vos inscriptions à la réunion générale du 17 janvier 2020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BC7F6FA1-4BF9-4BF1-B79F-D1E107A2BAD3}" type="slidenum">
              <a:rPr lang="fr-FR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38916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1412875"/>
            <a:ext cx="7127875" cy="39608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400" b="1" i="1" dirty="0" smtClean="0">
                <a:solidFill>
                  <a:schemeClr val="tx1"/>
                </a:solidFill>
              </a:rPr>
              <a:t>QUESTIONS DIVERSES</a:t>
            </a:r>
            <a:r>
              <a:rPr lang="fr-FR" sz="2800" dirty="0" smtClean="0">
                <a:solidFill>
                  <a:schemeClr val="tx1"/>
                </a:solidFill>
              </a:rPr>
              <a:t>  …et nombreuses ??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8800" b="1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400" b="1" i="1" dirty="0" smtClean="0">
                <a:solidFill>
                  <a:srgbClr val="FF0000"/>
                </a:solidFill>
              </a:rPr>
              <a:t>……..ET POT DE L’AMITIE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611188" y="1412875"/>
            <a:ext cx="8208962" cy="4824413"/>
          </a:xfrm>
        </p:spPr>
        <p:txBody>
          <a:bodyPr rtlCol="0">
            <a:normAutofit fontScale="85000" lnSpcReduction="20000"/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000" b="1" u="sng" dirty="0" smtClean="0">
                <a:solidFill>
                  <a:schemeClr val="tx1"/>
                </a:solidFill>
              </a:rPr>
              <a:t>Ordre du jour</a:t>
            </a:r>
            <a:r>
              <a:rPr lang="fr-FR" b="1" u="sng" dirty="0" smtClean="0">
                <a:solidFill>
                  <a:schemeClr val="tx1"/>
                </a:solidFill>
              </a:rPr>
              <a:t> 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b="1" u="sng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u="sng" dirty="0" smtClean="0">
                <a:solidFill>
                  <a:schemeClr val="tx1"/>
                </a:solidFill>
              </a:rPr>
              <a:t>Le mot du Président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 smtClean="0">
                <a:solidFill>
                  <a:schemeClr val="tx1"/>
                </a:solidFill>
              </a:rPr>
              <a:t>Rapport moral         </a:t>
            </a:r>
            <a:r>
              <a:rPr lang="fr-FR" sz="2000" b="1" dirty="0" smtClean="0">
                <a:solidFill>
                  <a:schemeClr val="tx1"/>
                </a:solidFill>
              </a:rPr>
              <a:t>(Patrice et Dominique)</a:t>
            </a:r>
            <a:endParaRPr lang="fr-FR" sz="2000" b="1" u="sng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 smtClean="0">
                <a:solidFill>
                  <a:schemeClr val="tx1"/>
                </a:solidFill>
              </a:rPr>
              <a:t>Rapport financier    </a:t>
            </a:r>
            <a:r>
              <a:rPr lang="fr-FR" sz="2000" b="1" dirty="0" smtClean="0">
                <a:solidFill>
                  <a:schemeClr val="tx1"/>
                </a:solidFill>
              </a:rPr>
              <a:t>(Francis et Dominique)</a:t>
            </a:r>
            <a:r>
              <a:rPr lang="fr-FR" b="1" dirty="0" smtClean="0">
                <a:solidFill>
                  <a:schemeClr val="tx1"/>
                </a:solidFill>
              </a:rPr>
              <a:t>		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 smtClean="0">
                <a:solidFill>
                  <a:schemeClr val="tx1"/>
                </a:solidFill>
              </a:rPr>
              <a:t>Infos sur le site		</a:t>
            </a:r>
            <a:r>
              <a:rPr lang="fr-FR" sz="2000" b="1" dirty="0" smtClean="0">
                <a:solidFill>
                  <a:schemeClr val="tx1"/>
                </a:solidFill>
              </a:rPr>
              <a:t>(Patrice)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 smtClean="0">
                <a:solidFill>
                  <a:schemeClr val="tx1"/>
                </a:solidFill>
              </a:rPr>
              <a:t>Fin des inscriptions UFOLEP , Membres     Honoraires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 smtClean="0">
                <a:solidFill>
                  <a:schemeClr val="tx1"/>
                </a:solidFill>
              </a:rPr>
              <a:t>Inscriptions FFCT à prévoir avant le 31 décembre 2019            				</a:t>
            </a:r>
            <a:r>
              <a:rPr lang="fr-FR" sz="2100" b="1" dirty="0" smtClean="0">
                <a:solidFill>
                  <a:schemeClr val="tx1"/>
                </a:solidFill>
              </a:rPr>
              <a:t>voir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(Jean Marie)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 smtClean="0">
                <a:solidFill>
                  <a:schemeClr val="tx1"/>
                </a:solidFill>
              </a:rPr>
              <a:t>Dernières organisations 2019 et pré- projets 2020         			</a:t>
            </a:r>
            <a:r>
              <a:rPr lang="fr-FR" sz="2100" b="1" dirty="0" smtClean="0">
                <a:solidFill>
                  <a:schemeClr val="tx1"/>
                </a:solidFill>
              </a:rPr>
              <a:t>( Dominique et Patrice )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 smtClean="0">
                <a:solidFill>
                  <a:schemeClr val="tx1"/>
                </a:solidFill>
              </a:rPr>
              <a:t>Inscriptions pour la soirée ASSM </a:t>
            </a:r>
            <a:r>
              <a:rPr lang="fr-FR" sz="2000" b="1" dirty="0" smtClean="0">
                <a:solidFill>
                  <a:schemeClr val="tx1"/>
                </a:solidFill>
              </a:rPr>
              <a:t>(Voir Francis)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 smtClean="0">
                <a:solidFill>
                  <a:schemeClr val="tx1"/>
                </a:solidFill>
              </a:rPr>
              <a:t>Questions diverses et variées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2798B25A-CA3F-4757-A889-CCB0368D6C88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16389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1116013" y="1412875"/>
            <a:ext cx="7127875" cy="3960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u="sng" dirty="0" smtClean="0">
                <a:solidFill>
                  <a:schemeClr val="tx1"/>
                </a:solidFill>
              </a:rPr>
              <a:t>RAPPORT MORAL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 smtClean="0">
                <a:solidFill>
                  <a:schemeClr val="tx1"/>
                </a:solidFill>
              </a:rPr>
              <a:t>Adhérents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 smtClean="0">
                <a:solidFill>
                  <a:schemeClr val="tx1"/>
                </a:solidFill>
              </a:rPr>
              <a:t>Résultats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 smtClean="0">
                <a:solidFill>
                  <a:schemeClr val="tx1"/>
                </a:solidFill>
              </a:rPr>
              <a:t>Entraînement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 smtClean="0">
                <a:solidFill>
                  <a:schemeClr val="tx1"/>
                </a:solidFill>
              </a:rPr>
              <a:t>Sécurité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FR" b="1" dirty="0" smtClean="0">
                <a:solidFill>
                  <a:schemeClr val="tx1"/>
                </a:solidFill>
              </a:rPr>
              <a:t>Bénévoles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EAA8B044-C19F-4563-9089-CD964A8CDD2D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17413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B8282394-BDEA-4A59-9BED-45AAA5F943C9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8436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1412875"/>
            <a:ext cx="7127875" cy="396081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fr-FR" sz="2800" b="1" u="sng" smtClean="0">
                <a:solidFill>
                  <a:schemeClr val="tx1"/>
                </a:solidFill>
              </a:rPr>
              <a:t>Adhérents:  </a:t>
            </a:r>
          </a:p>
          <a:p>
            <a:pPr marL="609600" indent="-609600">
              <a:buFontTx/>
              <a:buNone/>
            </a:pPr>
            <a:r>
              <a:rPr lang="fr-FR" sz="2400" b="1" smtClean="0">
                <a:solidFill>
                  <a:schemeClr val="tx1"/>
                </a:solidFill>
              </a:rPr>
              <a:t>La section compte 112 adhérents dont 3 féminines.</a:t>
            </a:r>
          </a:p>
          <a:p>
            <a:pPr marL="609600" indent="-609600">
              <a:buFontTx/>
              <a:buNone/>
            </a:pPr>
            <a:r>
              <a:rPr lang="fr-FR" sz="1600" b="1" smtClean="0">
                <a:solidFill>
                  <a:schemeClr val="tx1"/>
                </a:solidFill>
              </a:rPr>
              <a:t>(Effectif stable par rapport à 2018)</a:t>
            </a:r>
          </a:p>
        </p:txBody>
      </p:sp>
      <p:graphicFrame>
        <p:nvGraphicFramePr>
          <p:cNvPr id="10" name="Graphique 9"/>
          <p:cNvGraphicFramePr/>
          <p:nvPr/>
        </p:nvGraphicFramePr>
        <p:xfrm>
          <a:off x="2051720" y="2708920"/>
          <a:ext cx="56166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1116013" y="1412875"/>
            <a:ext cx="7127875" cy="3960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u="sng" dirty="0" smtClean="0">
                <a:solidFill>
                  <a:schemeClr val="tx1"/>
                </a:solidFill>
              </a:rPr>
              <a:t>Effectifs par fédérations … depuis 2007: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4FAC87BF-544A-4AFA-AB06-69749EE65907}" type="slidenum">
              <a:rPr lang="fr-FR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19461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graphicFrame>
        <p:nvGraphicFramePr>
          <p:cNvPr id="8" name="Graphique 7"/>
          <p:cNvGraphicFramePr/>
          <p:nvPr/>
        </p:nvGraphicFramePr>
        <p:xfrm>
          <a:off x="755576" y="2132856"/>
          <a:ext cx="78223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1042988" y="2133600"/>
            <a:ext cx="7129462" cy="3959225"/>
          </a:xfrm>
        </p:spPr>
        <p:txBody>
          <a:bodyPr rtlCol="0">
            <a:normAutofit fontScale="92500" lnSpcReduction="10000"/>
          </a:bodyPr>
          <a:lstStyle/>
          <a:p>
            <a:pPr marL="341313" indent="-341313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b="1" u="sng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Le groupe 1</a:t>
            </a:r>
            <a:r>
              <a:rPr lang="fr-FR" sz="2400" b="1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 </a:t>
            </a:r>
            <a:r>
              <a:rPr lang="fr-FR" sz="2400" b="1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:  </a:t>
            </a:r>
            <a:r>
              <a:rPr lang="fr-FR" sz="2400" b="1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rythme soutenu dans un esprit </a:t>
            </a:r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« </a:t>
            </a:r>
            <a:r>
              <a:rPr lang="fr-FR" sz="2400" dirty="0" err="1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cyclosportif</a:t>
            </a:r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 ». </a:t>
            </a:r>
          </a:p>
          <a:p>
            <a:pPr marL="341313" indent="-341313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2400" b="1" u="sng" dirty="0" smtClean="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  <a:p>
            <a:pPr marL="341313" indent="-341313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b="1" u="sng" dirty="0" smtClean="0">
                <a:solidFill>
                  <a:srgbClr val="339933"/>
                </a:solidFill>
                <a:latin typeface="Arial Black" pitchFamily="34" charset="0"/>
                <a:cs typeface="Arial" charset="0"/>
              </a:rPr>
              <a:t>Le groupe 2</a:t>
            </a:r>
            <a:r>
              <a:rPr lang="fr-FR" sz="2400" dirty="0" smtClean="0">
                <a:solidFill>
                  <a:srgbClr val="339933"/>
                </a:solidFill>
                <a:latin typeface="Arial Black" pitchFamily="34" charset="0"/>
                <a:cs typeface="Arial" charset="0"/>
              </a:rPr>
              <a:t>  </a:t>
            </a:r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:  rythme soutenu mais régulier sans esprit « compétition » </a:t>
            </a:r>
          </a:p>
          <a:p>
            <a:pPr marL="341313" indent="-341313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fr-FR" sz="2400" b="1" u="sng" dirty="0" smtClean="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  <a:p>
            <a:pPr marL="341313" indent="-341313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b="1" u="sng" dirty="0" smtClean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Le groupe 3</a:t>
            </a:r>
            <a:r>
              <a:rPr lang="fr-FR" sz="2400" dirty="0" smtClean="0">
                <a:solidFill>
                  <a:srgbClr val="0070C0"/>
                </a:solidFill>
                <a:latin typeface="Arial Black" pitchFamily="34" charset="0"/>
                <a:cs typeface="Arial" charset="0"/>
              </a:rPr>
              <a:t>  </a:t>
            </a:r>
            <a:r>
              <a:rPr lang="fr-FR" sz="2400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:  le </a:t>
            </a:r>
            <a:r>
              <a:rPr lang="fr-FR" sz="2400" b="1" dirty="0" smtClean="0">
                <a:solidFill>
                  <a:schemeClr val="tx1"/>
                </a:solidFill>
                <a:latin typeface="Arial Black" pitchFamily="34" charset="0"/>
              </a:rPr>
              <a:t>rythme est plus modéré dans un esprit cyclotouriste</a:t>
            </a:r>
            <a:endParaRPr lang="fr-FR" sz="2400" dirty="0" smtClean="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  <a:p>
            <a:pPr indent="-341313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70000"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dirty="0" smtClean="0">
                <a:solidFill>
                  <a:srgbClr val="4E3B30"/>
                </a:solidFill>
                <a:latin typeface="Arial Black" pitchFamily="34" charset="0"/>
                <a:cs typeface="Arial" charset="0"/>
              </a:rPr>
              <a:t> </a:t>
            </a:r>
          </a:p>
          <a:p>
            <a:pPr marL="1084263" lvl="1" indent="-341313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b="1" dirty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Choisissez votre groupe et dans quel esprit vous souhaitez pratiquer le vélo.</a:t>
            </a:r>
          </a:p>
          <a:p>
            <a:pPr marL="341313" indent="-341313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fr-FR" sz="2400" b="1" u="sng" dirty="0" smtClean="0">
                <a:solidFill>
                  <a:srgbClr val="FF3300"/>
                </a:solidFill>
                <a:latin typeface="Arial Black" pitchFamily="34" charset="0"/>
                <a:cs typeface="Arial" charset="0"/>
              </a:rPr>
              <a:t>En revanche vous aurez à vous conformer aux règles de chaque groupe.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875D0536-12CA-4E70-BE2C-3CFD0172A036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20485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2771775" y="1412875"/>
            <a:ext cx="3168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200" b="1" u="sng">
                <a:latin typeface="Calibri" pitchFamily="34" charset="0"/>
              </a:rPr>
              <a:t>Rapport Moral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5C4D64D3-BD6E-4F27-95EF-B94D3745222F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21508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1196975"/>
            <a:ext cx="7127875" cy="46799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100" b="1" u="sng" dirty="0" smtClean="0">
                <a:solidFill>
                  <a:schemeClr val="tx1"/>
                </a:solidFill>
              </a:rPr>
              <a:t>Rapport Moral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b="1" u="sng" dirty="0" smtClean="0">
                <a:solidFill>
                  <a:schemeClr val="tx1"/>
                </a:solidFill>
              </a:rPr>
              <a:t>Participations aux entraînements grandes randonnées</a:t>
            </a:r>
            <a:r>
              <a:rPr lang="fr-FR" sz="2800" u="sng" dirty="0" smtClean="0">
                <a:solidFill>
                  <a:schemeClr val="tx1"/>
                </a:solidFill>
              </a:rPr>
              <a:t>: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800" b="1" dirty="0" smtClean="0">
                <a:solidFill>
                  <a:schemeClr val="tx1"/>
                </a:solidFill>
              </a:rPr>
              <a:t>15 participants en moyenne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b="1" u="sng" dirty="0" smtClean="0">
                <a:solidFill>
                  <a:schemeClr val="tx1"/>
                </a:solidFill>
              </a:rPr>
              <a:t>Participations aux entraînement Médoc et Rive Droite</a:t>
            </a:r>
            <a:r>
              <a:rPr lang="fr-FR" sz="2800" u="sng" dirty="0" smtClean="0">
                <a:solidFill>
                  <a:schemeClr val="tx1"/>
                </a:solidFill>
              </a:rPr>
              <a:t>: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800" b="1" dirty="0" smtClean="0">
                <a:solidFill>
                  <a:schemeClr val="tx1"/>
                </a:solidFill>
              </a:rPr>
              <a:t>60 participants en moyenne sur 104 sorties programmées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2800" dirty="0" smtClean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******************************************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800" b="1" u="sng" dirty="0" smtClean="0">
                <a:solidFill>
                  <a:schemeClr val="tx1"/>
                </a:solidFill>
              </a:rPr>
              <a:t>Sorties et randonnées organisées par le club: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800" b="1" dirty="0" smtClean="0">
                <a:solidFill>
                  <a:schemeClr val="tx1"/>
                </a:solidFill>
              </a:rPr>
              <a:t>112 participations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800" b="1" dirty="0" smtClean="0">
                <a:solidFill>
                  <a:schemeClr val="tx1"/>
                </a:solidFill>
              </a:rPr>
              <a:t>(Lacanau, FFCT , </a:t>
            </a:r>
            <a:r>
              <a:rPr lang="fr-FR" sz="2800" b="1" dirty="0" err="1" smtClean="0">
                <a:solidFill>
                  <a:schemeClr val="tx1"/>
                </a:solidFill>
              </a:rPr>
              <a:t>Génissac</a:t>
            </a:r>
            <a:r>
              <a:rPr lang="fr-FR" sz="2800" b="1" dirty="0" smtClean="0">
                <a:solidFill>
                  <a:schemeClr val="tx1"/>
                </a:solidFill>
              </a:rPr>
              <a:t>, </a:t>
            </a:r>
            <a:r>
              <a:rPr lang="fr-FR" sz="2800" b="1" dirty="0" err="1" smtClean="0">
                <a:solidFill>
                  <a:schemeClr val="tx1"/>
                </a:solidFill>
              </a:rPr>
              <a:t>Cadouin</a:t>
            </a:r>
            <a:r>
              <a:rPr lang="fr-FR" sz="2800" b="1" dirty="0" smtClean="0">
                <a:solidFill>
                  <a:schemeClr val="tx1"/>
                </a:solidFill>
              </a:rPr>
              <a:t>, Cols Basques, BX-Sète et l‘Ariège)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2800" b="1" u="sng" dirty="0" smtClean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b="1" u="sng" dirty="0" smtClean="0">
                <a:solidFill>
                  <a:schemeClr val="tx1"/>
                </a:solidFill>
              </a:rPr>
              <a:t>Participation aux randonnées nationales: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800" b="1" dirty="0" smtClean="0">
                <a:solidFill>
                  <a:schemeClr val="tx1"/>
                </a:solidFill>
              </a:rPr>
              <a:t>26 participants (17 cols Basques + 9 </a:t>
            </a:r>
            <a:r>
              <a:rPr lang="fr-FR" sz="2800" b="1" dirty="0" err="1" smtClean="0">
                <a:solidFill>
                  <a:schemeClr val="tx1"/>
                </a:solidFill>
              </a:rPr>
              <a:t>Bx</a:t>
            </a:r>
            <a:r>
              <a:rPr lang="fr-FR" sz="2800" b="1" dirty="0" smtClean="0">
                <a:solidFill>
                  <a:schemeClr val="tx1"/>
                </a:solidFill>
              </a:rPr>
              <a:t>-Sète)  et …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2000" b="1" u="sng" dirty="0" smtClean="0">
              <a:solidFill>
                <a:srgbClr val="FF00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100" b="1" u="sng" dirty="0" smtClean="0">
                <a:solidFill>
                  <a:srgbClr val="FF0000"/>
                </a:solidFill>
              </a:rPr>
              <a:t>1 coupe  aux Cols Basques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2000" b="1" u="sng" dirty="0" smtClean="0">
              <a:solidFill>
                <a:srgbClr val="FF00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20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72" descr="C:\Users\Tom\AppData\Local\Microsoft\Windows\Temporary Internet Files\Content.IE5\3TCQXQ9O\MPj043889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re 447"/>
          <p:cNvSpPr>
            <a:spLocks noGrp="1"/>
          </p:cNvSpPr>
          <p:nvPr>
            <p:ph type="ctrTitle"/>
          </p:nvPr>
        </p:nvSpPr>
        <p:spPr>
          <a:xfrm>
            <a:off x="395288" y="260350"/>
            <a:ext cx="8280400" cy="720725"/>
          </a:xfr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41275">
            <a:solidFill>
              <a:schemeClr val="bg1"/>
            </a:solidFill>
          </a:ln>
        </p:spPr>
        <p:txBody>
          <a:bodyPr/>
          <a:lstStyle/>
          <a:p>
            <a:r>
              <a:rPr lang="fr-FR" sz="3200" b="1" smtClean="0">
                <a:solidFill>
                  <a:schemeClr val="bg1"/>
                </a:solidFill>
              </a:rPr>
              <a:t>ASSEMBLEE GENERALE DU 20 septembre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80288" y="6237288"/>
            <a:ext cx="1763712" cy="36512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fld id="{7415CA76-07C6-4ED1-82AE-3D031CF93069}" type="slidenum">
              <a:rPr lang="fr-FR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22532" name="ZoneTexte 4"/>
          <p:cNvSpPr txBox="1">
            <a:spLocks noChangeArrowheads="1"/>
          </p:cNvSpPr>
          <p:nvPr/>
        </p:nvSpPr>
        <p:spPr bwMode="auto">
          <a:xfrm>
            <a:off x="7451725" y="6237288"/>
            <a:ext cx="13684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ASSM   CYCLO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1412875"/>
            <a:ext cx="7127875" cy="45370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FR" sz="3000" b="1" u="sng" dirty="0" smtClean="0">
                <a:solidFill>
                  <a:schemeClr val="tx1"/>
                </a:solidFill>
              </a:rPr>
              <a:t>Rapport Moral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FR" sz="2600" b="1" u="sng" dirty="0" smtClean="0">
              <a:solidFill>
                <a:schemeClr val="tx1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FR" sz="2600" b="1" u="sng" dirty="0" smtClean="0">
                <a:solidFill>
                  <a:schemeClr val="tx1"/>
                </a:solidFill>
              </a:rPr>
              <a:t>Résultats des participations extérieures</a:t>
            </a:r>
            <a:r>
              <a:rPr lang="fr-FR" sz="2600" dirty="0" smtClean="0">
                <a:solidFill>
                  <a:schemeClr val="tx1"/>
                </a:solidFill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2600" b="1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600" b="1" dirty="0" smtClean="0">
                <a:solidFill>
                  <a:schemeClr val="tx1"/>
                </a:solidFill>
              </a:rPr>
              <a:t>Brevet RAA 150Km</a:t>
            </a:r>
            <a:r>
              <a:rPr lang="fr-FR" sz="2600" dirty="0" smtClean="0">
                <a:solidFill>
                  <a:schemeClr val="tx1"/>
                </a:solidFill>
              </a:rPr>
              <a:t>:     30 participants dont 2 féminines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600" b="1" dirty="0" smtClean="0">
                <a:solidFill>
                  <a:schemeClr val="tx1"/>
                </a:solidFill>
              </a:rPr>
              <a:t>Brevet RAA 200Km</a:t>
            </a:r>
            <a:r>
              <a:rPr lang="fr-FR" sz="2600" dirty="0" smtClean="0">
                <a:solidFill>
                  <a:schemeClr val="tx1"/>
                </a:solidFill>
              </a:rPr>
              <a:t>:     11 participants et une </a:t>
            </a:r>
            <a:r>
              <a:rPr lang="fr-FR" sz="2600" smtClean="0">
                <a:solidFill>
                  <a:schemeClr val="tx1"/>
                </a:solidFill>
              </a:rPr>
              <a:t>cyclote</a:t>
            </a:r>
            <a:endParaRPr lang="fr-FR" sz="2600" dirty="0" smtClean="0">
              <a:solidFill>
                <a:schemeClr val="tx1"/>
              </a:solidFill>
            </a:endParaRP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600" b="1" dirty="0" smtClean="0">
                <a:solidFill>
                  <a:schemeClr val="tx1"/>
                </a:solidFill>
              </a:rPr>
              <a:t>Brevet RAA 300Km</a:t>
            </a:r>
            <a:r>
              <a:rPr lang="fr-FR" sz="2600" dirty="0" smtClean="0">
                <a:solidFill>
                  <a:schemeClr val="tx1"/>
                </a:solidFill>
              </a:rPr>
              <a:t>:       4 participants 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600" b="1" dirty="0" smtClean="0">
                <a:solidFill>
                  <a:schemeClr val="tx1"/>
                </a:solidFill>
              </a:rPr>
              <a:t>Bordeaux –Sète</a:t>
            </a:r>
            <a:r>
              <a:rPr lang="fr-FR" sz="2600" dirty="0" smtClean="0">
                <a:solidFill>
                  <a:schemeClr val="tx1"/>
                </a:solidFill>
              </a:rPr>
              <a:t> :            9 participants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600" b="1" dirty="0" smtClean="0">
                <a:solidFill>
                  <a:schemeClr val="tx1"/>
                </a:solidFill>
              </a:rPr>
              <a:t>Cols Basques</a:t>
            </a:r>
            <a:r>
              <a:rPr lang="fr-FR" sz="2600" dirty="0" smtClean="0">
                <a:solidFill>
                  <a:schemeClr val="tx1"/>
                </a:solidFill>
              </a:rPr>
              <a:t>:                17 participants … et une coupe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2600" dirty="0" smtClean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sz="2600" i="1" dirty="0" smtClean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sz="2800" b="1" i="1" dirty="0" smtClean="0">
                <a:solidFill>
                  <a:schemeClr val="tx1"/>
                </a:solidFill>
              </a:rPr>
              <a:t>Sans compter, pour certains, les participations aux courses UFOLEP, aux </a:t>
            </a:r>
            <a:r>
              <a:rPr lang="fr-FR" sz="2800" b="1" i="1" dirty="0" err="1" smtClean="0">
                <a:solidFill>
                  <a:schemeClr val="tx1"/>
                </a:solidFill>
              </a:rPr>
              <a:t>cyclo</a:t>
            </a:r>
            <a:r>
              <a:rPr lang="fr-FR" sz="2800" b="1" i="1" dirty="0" smtClean="0">
                <a:solidFill>
                  <a:schemeClr val="tx1"/>
                </a:solidFill>
              </a:rPr>
              <a:t>-sportives et à divers autres brevets.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1800" b="1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1200" b="1" u="sng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12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 smtClean="0"/>
          </a:p>
        </p:txBody>
      </p:sp>
      <p:pic>
        <p:nvPicPr>
          <p:cNvPr id="22534" name="Image 8" descr="coup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4149725"/>
            <a:ext cx="5254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300074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mmet de montagne 5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  <a:fontScheme name="Sommet de montagn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TF30007439</Template>
  <TotalTime>255</TotalTime>
  <Words>891</Words>
  <Application>Microsoft Office PowerPoint</Application>
  <PresentationFormat>Affichage à l'écran (4:3)</PresentationFormat>
  <Paragraphs>223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Calibri</vt:lpstr>
      <vt:lpstr>Arial</vt:lpstr>
      <vt:lpstr>Wingdings</vt:lpstr>
      <vt:lpstr>Arial Black</vt:lpstr>
      <vt:lpstr>Aharoni</vt:lpstr>
      <vt:lpstr>TF30007439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  <vt:lpstr>ASSEMBLEE GENERALE DU 20 septembre 2019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DU 20 septembre 2019</dc:title>
  <dc:creator>Dominique</dc:creator>
  <cp:lastModifiedBy>Patrice</cp:lastModifiedBy>
  <cp:revision>43</cp:revision>
  <dcterms:created xsi:type="dcterms:W3CDTF">2019-07-08T17:25:03Z</dcterms:created>
  <dcterms:modified xsi:type="dcterms:W3CDTF">2019-09-30T06:54:26Z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8581000</vt:r8>
  </property>
  <property fmtid="{D5CDD505-2E9C-101B-9397-08002B2CF9AE}" pid="5" name="APTrustLevel">
    <vt:r8>3</vt:r8>
  </property>
  <property fmtid="{D5CDD505-2E9C-101B-9397-08002B2CF9AE}" pid="6" name="AcquiredFrom">
    <vt:lpwstr/>
  </property>
  <property fmtid="{D5CDD505-2E9C-101B-9397-08002B2CF9AE}" pid="7" name="IsSearchable">
    <vt:lpwstr>1</vt:lpwstr>
  </property>
  <property fmtid="{D5CDD505-2E9C-101B-9397-08002B2CF9AE}" pid="8" name="EditorialStatus">
    <vt:lpwstr>Complete</vt:lpwstr>
  </property>
  <property fmtid="{D5CDD505-2E9C-101B-9397-08002B2CF9AE}" pid="9" name="OriginAsset">
    <vt:lpwstr/>
  </property>
  <property fmtid="{D5CDD505-2E9C-101B-9397-08002B2CF9AE}" pid="10" name="ThumbnailAssetId">
    <vt:lpwstr/>
  </property>
  <property fmtid="{D5CDD505-2E9C-101B-9397-08002B2CF9AE}" pid="11" name="TrustLevel">
    <vt:lpwstr>3 Community New</vt:lpwstr>
  </property>
  <property fmtid="{D5CDD505-2E9C-101B-9397-08002B2CF9AE}" pid="12" name="MarketSpecific">
    <vt:lpwstr>1</vt:lpwstr>
  </property>
  <property fmtid="{D5CDD505-2E9C-101B-9397-08002B2CF9AE}" pid="13" name="TPNamespace">
    <vt:lpwstr/>
  </property>
  <property fmtid="{D5CDD505-2E9C-101B-9397-08002B2CF9AE}" pid="14" name="DirectSourceMarket">
    <vt:lpwstr>english</vt:lpwstr>
  </property>
  <property fmtid="{D5CDD505-2E9C-101B-9397-08002B2CF9AE}" pid="15" name="MachineTranslated">
    <vt:lpwstr>0</vt:lpwstr>
  </property>
  <property fmtid="{D5CDD505-2E9C-101B-9397-08002B2CF9AE}" pid="16" name="PlannedPubDate">
    <vt:lpwstr/>
  </property>
  <property fmtid="{D5CDD505-2E9C-101B-9397-08002B2CF9AE}" pid="17" name="SubmitterId">
    <vt:lpwstr>9c60ae39-ee33-43c2-b863-454968d0f2cc</vt:lpwstr>
  </property>
  <property fmtid="{D5CDD505-2E9C-101B-9397-08002B2CF9AE}" pid="18" name="Downloads">
    <vt:lpwstr>0</vt:lpwstr>
  </property>
  <property fmtid="{D5CDD505-2E9C-101B-9397-08002B2CF9AE}" pid="19" name="OriginalSourceMarket">
    <vt:lpwstr>english</vt:lpwstr>
  </property>
  <property fmtid="{D5CDD505-2E9C-101B-9397-08002B2CF9AE}" pid="20" name="PublishTargets">
    <vt:lpwstr>OfficeOnline</vt:lpwstr>
  </property>
  <property fmtid="{D5CDD505-2E9C-101B-9397-08002B2CF9AE}" pid="21" name="ArtSampleDocs">
    <vt:lpwstr/>
  </property>
  <property fmtid="{D5CDD505-2E9C-101B-9397-08002B2CF9AE}" pid="22" name="ApprovalLog">
    <vt:lpwstr/>
  </property>
  <property fmtid="{D5CDD505-2E9C-101B-9397-08002B2CF9AE}" pid="23" name="ApprovalStatus">
    <vt:lpwstr>InProgress</vt:lpwstr>
  </property>
  <property fmtid="{D5CDD505-2E9C-101B-9397-08002B2CF9AE}" pid="24" name="TPComponent">
    <vt:lpwstr>PPTFiles</vt:lpwstr>
  </property>
  <property fmtid="{D5CDD505-2E9C-101B-9397-08002B2CF9AE}" pid="25" name="EditorialTags">
    <vt:lpwstr/>
  </property>
  <property fmtid="{D5CDD505-2E9C-101B-9397-08002B2CF9AE}" pid="26" name="TPExecutable">
    <vt:lpwstr/>
  </property>
  <property fmtid="{D5CDD505-2E9C-101B-9397-08002B2CF9AE}" pid="27" name="LastHandOff">
    <vt:lpwstr/>
  </property>
  <property fmtid="{D5CDD505-2E9C-101B-9397-08002B2CF9AE}" pid="28" name="BusinessGroup">
    <vt:lpwstr/>
  </property>
  <property fmtid="{D5CDD505-2E9C-101B-9397-08002B2CF9AE}" pid="29" name="TPAppVersion">
    <vt:lpwstr>12</vt:lpwstr>
  </property>
  <property fmtid="{D5CDD505-2E9C-101B-9397-08002B2CF9AE}" pid="30" name="VoteCount">
    <vt:lpwstr/>
  </property>
  <property fmtid="{D5CDD505-2E9C-101B-9397-08002B2CF9AE}" pid="31" name="APAuthor">
    <vt:lpwstr>266;#_o14migrate</vt:lpwstr>
  </property>
  <property fmtid="{D5CDD505-2E9C-101B-9397-08002B2CF9AE}" pid="32" name="TPCommandLine">
    <vt:lpwstr>{PP} /n {FilePath}</vt:lpwstr>
  </property>
  <property fmtid="{D5CDD505-2E9C-101B-9397-08002B2CF9AE}" pid="33" name="UACurrentWords">
    <vt:lpwstr/>
  </property>
  <property fmtid="{D5CDD505-2E9C-101B-9397-08002B2CF9AE}" pid="34" name="AssetId">
    <vt:lpwstr>TP030007439</vt:lpwstr>
  </property>
  <property fmtid="{D5CDD505-2E9C-101B-9397-08002B2CF9AE}" pid="35" name="Manager">
    <vt:lpwstr/>
  </property>
  <property fmtid="{D5CDD505-2E9C-101B-9397-08002B2CF9AE}" pid="36" name="NumericId">
    <vt:lpwstr>-1</vt:lpwstr>
  </property>
  <property fmtid="{D5CDD505-2E9C-101B-9397-08002B2CF9AE}" pid="37" name="Component">
    <vt:lpwstr/>
  </property>
  <property fmtid="{D5CDD505-2E9C-101B-9397-08002B2CF9AE}" pid="38" name="HandoffToMSDN">
    <vt:lpwstr/>
  </property>
  <property fmtid="{D5CDD505-2E9C-101B-9397-08002B2CF9AE}" pid="39" name="Markets">
    <vt:lpwstr>2;#</vt:lpwstr>
  </property>
  <property fmtid="{D5CDD505-2E9C-101B-9397-08002B2CF9AE}" pid="40" name="UALocComments">
    <vt:lpwstr/>
  </property>
  <property fmtid="{D5CDD505-2E9C-101B-9397-08002B2CF9AE}" pid="41" name="UALocRecommendation">
    <vt:lpwstr>Localize</vt:lpwstr>
  </property>
  <property fmtid="{D5CDD505-2E9C-101B-9397-08002B2CF9AE}" pid="42" name="AssetStart">
    <vt:lpwstr>2010-04-16T16:00:40Z</vt:lpwstr>
  </property>
  <property fmtid="{D5CDD505-2E9C-101B-9397-08002B2CF9AE}" pid="43" name="CrawlForDependencies">
    <vt:lpwstr>0</vt:lpwstr>
  </property>
  <property fmtid="{D5CDD505-2E9C-101B-9397-08002B2CF9AE}" pid="44" name="LastModifiedDateTime">
    <vt:lpwstr/>
  </property>
  <property fmtid="{D5CDD505-2E9C-101B-9397-08002B2CF9AE}" pid="45" name="LastPublishResultLookup">
    <vt:lpwstr/>
  </property>
  <property fmtid="{D5CDD505-2E9C-101B-9397-08002B2CF9AE}" pid="46" name="PublishStatusLookup">
    <vt:lpwstr>327995;#;#502202;#</vt:lpwstr>
  </property>
  <property fmtid="{D5CDD505-2E9C-101B-9397-08002B2CF9AE}" pid="47" name="AverageRating">
    <vt:lpwstr/>
  </property>
  <property fmtid="{D5CDD505-2E9C-101B-9397-08002B2CF9AE}" pid="48" name="CSXUpdate">
    <vt:lpwstr>0</vt:lpwstr>
  </property>
  <property fmtid="{D5CDD505-2E9C-101B-9397-08002B2CF9AE}" pid="49" name="UAProjectedTotalWords">
    <vt:lpwstr/>
  </property>
  <property fmtid="{D5CDD505-2E9C-101B-9397-08002B2CF9AE}" pid="50" name="AssetExpire">
    <vt:lpwstr>2100-01-01T02:00:00Z</vt:lpwstr>
  </property>
  <property fmtid="{D5CDD505-2E9C-101B-9397-08002B2CF9AE}" pid="51" name="AssetType">
    <vt:lpwstr>TP</vt:lpwstr>
  </property>
  <property fmtid="{D5CDD505-2E9C-101B-9397-08002B2CF9AE}" pid="52" name="IntlLangReviewDate">
    <vt:lpwstr/>
  </property>
  <property fmtid="{D5CDD505-2E9C-101B-9397-08002B2CF9AE}" pid="53" name="TPFriendlyName">
    <vt:lpwstr>Thème professionnel - Vitesse</vt:lpwstr>
  </property>
  <property fmtid="{D5CDD505-2E9C-101B-9397-08002B2CF9AE}" pid="54" name="IntlLangReview">
    <vt:lpwstr/>
  </property>
  <property fmtid="{D5CDD505-2E9C-101B-9397-08002B2CF9AE}" pid="55" name="OOCacheId">
    <vt:lpwstr/>
  </property>
  <property fmtid="{D5CDD505-2E9C-101B-9397-08002B2CF9AE}" pid="56" name="PolicheckWords">
    <vt:lpwstr/>
  </property>
  <property fmtid="{D5CDD505-2E9C-101B-9397-08002B2CF9AE}" pid="57" name="TemplateStatus">
    <vt:lpwstr>Complete</vt:lpwstr>
  </property>
  <property fmtid="{D5CDD505-2E9C-101B-9397-08002B2CF9AE}" pid="58" name="CSXSubmissionMarket">
    <vt:lpwstr/>
  </property>
  <property fmtid="{D5CDD505-2E9C-101B-9397-08002B2CF9AE}" pid="59" name="FriendlyTitle">
    <vt:lpwstr/>
  </property>
  <property fmtid="{D5CDD505-2E9C-101B-9397-08002B2CF9AE}" pid="60" name="TPLaunchHelpLinkType">
    <vt:lpwstr/>
  </property>
  <property fmtid="{D5CDD505-2E9C-101B-9397-08002B2CF9AE}" pid="61" name="Providers">
    <vt:lpwstr/>
  </property>
  <property fmtid="{D5CDD505-2E9C-101B-9397-08002B2CF9AE}" pid="62" name="SourceTitle">
    <vt:lpwstr>Thème professionnel - Vitesse</vt:lpwstr>
  </property>
  <property fmtid="{D5CDD505-2E9C-101B-9397-08002B2CF9AE}" pid="63" name="TemplateTemplateType">
    <vt:lpwstr>PowerPoint 12 Default</vt:lpwstr>
  </property>
  <property fmtid="{D5CDD505-2E9C-101B-9397-08002B2CF9AE}" pid="64" name="TimesCloned">
    <vt:lpwstr/>
  </property>
  <property fmtid="{D5CDD505-2E9C-101B-9397-08002B2CF9AE}" pid="65" name="ClipArtFilename">
    <vt:lpwstr/>
  </property>
  <property fmtid="{D5CDD505-2E9C-101B-9397-08002B2CF9AE}" pid="66" name="APDescription">
    <vt:lpwstr/>
  </property>
  <property fmtid="{D5CDD505-2E9C-101B-9397-08002B2CF9AE}" pid="67" name="TPApplication">
    <vt:lpwstr>PowerPoint</vt:lpwstr>
  </property>
  <property fmtid="{D5CDD505-2E9C-101B-9397-08002B2CF9AE}" pid="68" name="CSXHash">
    <vt:lpwstr>K2MRRjnDrxt4y94847tdFQW45sw=</vt:lpwstr>
  </property>
  <property fmtid="{D5CDD505-2E9C-101B-9397-08002B2CF9AE}" pid="69" name="PrimaryImageGen">
    <vt:lpwstr>1</vt:lpwstr>
  </property>
  <property fmtid="{D5CDD505-2E9C-101B-9397-08002B2CF9AE}" pid="70" name="ContentItem">
    <vt:lpwstr/>
  </property>
  <property fmtid="{D5CDD505-2E9C-101B-9397-08002B2CF9AE}" pid="71" name="IsDeleted">
    <vt:lpwstr>0</vt:lpwstr>
  </property>
  <property fmtid="{D5CDD505-2E9C-101B-9397-08002B2CF9AE}" pid="72" name="ShowIn">
    <vt:lpwstr>Show everywhere</vt:lpwstr>
  </property>
  <property fmtid="{D5CDD505-2E9C-101B-9397-08002B2CF9AE}" pid="73" name="BugNumber">
    <vt:lpwstr/>
  </property>
  <property fmtid="{D5CDD505-2E9C-101B-9397-08002B2CF9AE}" pid="74" name="LegacyData">
    <vt:lpwstr>ListingID:;Manager:;BuildStatus:Publish Passed;MockupPath:</vt:lpwstr>
  </property>
  <property fmtid="{D5CDD505-2E9C-101B-9397-08002B2CF9AE}" pid="75" name="TPLaunchHelpLink">
    <vt:lpwstr/>
  </property>
  <property fmtid="{D5CDD505-2E9C-101B-9397-08002B2CF9AE}" pid="76" name="Milestone">
    <vt:lpwstr/>
  </property>
  <property fmtid="{D5CDD505-2E9C-101B-9397-08002B2CF9AE}" pid="77" name="UANotes">
    <vt:lpwstr/>
  </property>
  <property fmtid="{D5CDD505-2E9C-101B-9397-08002B2CF9AE}" pid="78" name="Description0">
    <vt:lpwstr/>
  </property>
  <property fmtid="{D5CDD505-2E9C-101B-9397-08002B2CF9AE}" pid="79" name="IntlLangReviewer">
    <vt:lpwstr/>
  </property>
  <property fmtid="{D5CDD505-2E9C-101B-9397-08002B2CF9AE}" pid="80" name="IntlLocPriority">
    <vt:lpwstr/>
  </property>
  <property fmtid="{D5CDD505-2E9C-101B-9397-08002B2CF9AE}" pid="81" name="OpenTemplate">
    <vt:lpwstr>1</vt:lpwstr>
  </property>
  <property fmtid="{D5CDD505-2E9C-101B-9397-08002B2CF9AE}" pid="82" name="Provider">
    <vt:lpwstr/>
  </property>
  <property fmtid="{D5CDD505-2E9C-101B-9397-08002B2CF9AE}" pid="83" name="CSXSubmissionDate">
    <vt:lpwstr>2009-10-10T09:00:00Z</vt:lpwstr>
  </property>
  <property fmtid="{D5CDD505-2E9C-101B-9397-08002B2CF9AE}" pid="84" name="TPClientViewer">
    <vt:lpwstr/>
  </property>
  <property fmtid="{D5CDD505-2E9C-101B-9397-08002B2CF9AE}" pid="85" name="DSATActionTaken">
    <vt:lpwstr/>
  </property>
  <property fmtid="{D5CDD505-2E9C-101B-9397-08002B2CF9AE}" pid="86" name="APEditor">
    <vt:lpwstr>266;#_o14migrate</vt:lpwstr>
  </property>
  <property fmtid="{D5CDD505-2E9C-101B-9397-08002B2CF9AE}" pid="87" name="TPInstallLocation">
    <vt:lpwstr>{My Templates}</vt:lpwstr>
  </property>
  <property fmtid="{D5CDD505-2E9C-101B-9397-08002B2CF9AE}" pid="88" name="OutputCachingOn">
    <vt:lpwstr>0</vt:lpwstr>
  </property>
  <property fmtid="{D5CDD505-2E9C-101B-9397-08002B2CF9AE}" pid="89" name="ParentAssetId">
    <vt:lpwstr/>
  </property>
  <property fmtid="{D5CDD505-2E9C-101B-9397-08002B2CF9AE}" pid="90" name="LocManualTestRequired">
    <vt:lpwstr>0</vt:lpwstr>
  </property>
  <property fmtid="{D5CDD505-2E9C-101B-9397-08002B2CF9AE}" pid="91" name="LocalizationTagsTaxHTField0">
    <vt:lpwstr/>
  </property>
  <property fmtid="{D5CDD505-2E9C-101B-9397-08002B2CF9AE}" pid="92" name="CampaignTagsTaxHTField0">
    <vt:lpwstr/>
  </property>
  <property fmtid="{D5CDD505-2E9C-101B-9397-08002B2CF9AE}" pid="93" name="LocLastLocAttemptVersionLookup">
    <vt:lpwstr>169846</vt:lpwstr>
  </property>
  <property fmtid="{D5CDD505-2E9C-101B-9397-08002B2CF9AE}" pid="94" name="InternalTagsTaxHTField0">
    <vt:lpwstr/>
  </property>
  <property fmtid="{D5CDD505-2E9C-101B-9397-08002B2CF9AE}" pid="95" name="LocRecommendedHandoff">
    <vt:lpwstr/>
  </property>
  <property fmtid="{D5CDD505-2E9C-101B-9397-08002B2CF9AE}" pid="96" name="BlockPublish">
    <vt:lpwstr>0</vt:lpwstr>
  </property>
  <property fmtid="{D5CDD505-2E9C-101B-9397-08002B2CF9AE}" pid="97" name="LocComments">
    <vt:lpwstr/>
  </property>
  <property fmtid="{D5CDD505-2E9C-101B-9397-08002B2CF9AE}" pid="98" name="TaxCatchAll">
    <vt:lpwstr/>
  </property>
  <property fmtid="{D5CDD505-2E9C-101B-9397-08002B2CF9AE}" pid="99" name="OriginalRelease">
    <vt:lpwstr>14</vt:lpwstr>
  </property>
  <property fmtid="{D5CDD505-2E9C-101B-9397-08002B2CF9AE}" pid="100" name="RecommendationsModifier">
    <vt:lpwstr/>
  </property>
  <property fmtid="{D5CDD505-2E9C-101B-9397-08002B2CF9AE}" pid="101" name="ScenarioTagsTaxHTField0">
    <vt:lpwstr/>
  </property>
  <property fmtid="{D5CDD505-2E9C-101B-9397-08002B2CF9AE}" pid="102" name="FeatureTagsTaxHTField0">
    <vt:lpwstr/>
  </property>
  <property fmtid="{D5CDD505-2E9C-101B-9397-08002B2CF9AE}" pid="103" name="LocMarketGroupTiers2">
    <vt:lpwstr/>
  </property>
</Properties>
</file>