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71" r:id="rId5"/>
    <p:sldId id="273" r:id="rId6"/>
    <p:sldId id="274" r:id="rId7"/>
    <p:sldId id="275" r:id="rId8"/>
    <p:sldId id="294" r:id="rId9"/>
    <p:sldId id="293" r:id="rId10"/>
    <p:sldId id="276" r:id="rId11"/>
    <p:sldId id="278" r:id="rId12"/>
    <p:sldId id="277" r:id="rId13"/>
    <p:sldId id="301" r:id="rId14"/>
    <p:sldId id="289" r:id="rId15"/>
    <p:sldId id="290" r:id="rId16"/>
    <p:sldId id="296" r:id="rId17"/>
    <p:sldId id="291" r:id="rId18"/>
    <p:sldId id="279" r:id="rId19"/>
    <p:sldId id="280" r:id="rId20"/>
    <p:sldId id="302" r:id="rId21"/>
    <p:sldId id="282" r:id="rId22"/>
    <p:sldId id="298" r:id="rId23"/>
    <p:sldId id="297" r:id="rId24"/>
    <p:sldId id="284" r:id="rId25"/>
    <p:sldId id="286" r:id="rId26"/>
    <p:sldId id="288" r:id="rId27"/>
    <p:sldId id="300" r:id="rId28"/>
    <p:sldId id="287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82A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ASSM-Cyclo\ASSM-Cyclo\Gestion\Cotisations%20annuelles\Sec%202022-202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SSM-Cyclo\ASSM-Cyclo\Gestion\effectif%202007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2.4087889576654802E-2"/>
          <c:y val="4.9618026470095493E-2"/>
          <c:w val="0.6800950784766383"/>
          <c:h val="0.90076422628022568"/>
        </c:manualLayout>
      </c:layout>
      <c:pieChart>
        <c:varyColors val="1"/>
        <c:ser>
          <c:idx val="0"/>
          <c:order val="0"/>
          <c:explosion val="72"/>
          <c:dPt>
            <c:idx val="0"/>
            <c:explosion val="13"/>
          </c:dPt>
          <c:dPt>
            <c:idx val="1"/>
            <c:explosion val="14"/>
          </c:dPt>
          <c:dPt>
            <c:idx val="2"/>
            <c:explosion val="10"/>
          </c:dPt>
          <c:cat>
            <c:strRef>
              <c:f>Récap.!$B$1:$D$1</c:f>
              <c:strCache>
                <c:ptCount val="3"/>
                <c:pt idx="0">
                  <c:v>UFOLEP</c:v>
                </c:pt>
                <c:pt idx="1">
                  <c:v>FFvelo</c:v>
                </c:pt>
                <c:pt idx="2">
                  <c:v>Mbre HONORAIRE</c:v>
                </c:pt>
              </c:strCache>
            </c:strRef>
          </c:cat>
          <c:val>
            <c:numRef>
              <c:f>Récap.!$B$94:$D$94</c:f>
              <c:numCache>
                <c:formatCode>General</c:formatCode>
                <c:ptCount val="3"/>
                <c:pt idx="0">
                  <c:v>16</c:v>
                </c:pt>
                <c:pt idx="1">
                  <c:v>86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explosion val="25"/>
          <c:val>
            <c:numRef>
              <c:f>Récap.!$B$94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fr-FR"/>
          </a:p>
        </c:txPr>
      </c:legendEntry>
      <c:layout/>
    </c:legend>
    <c:plotVisOnly val="1"/>
    <c:dispBlanksAs val="zero"/>
  </c:chart>
  <c:spPr>
    <a:gradFill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 scaled="0"/>
    </a:gra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3"/>
          <c:order val="3"/>
          <c:tx>
            <c:strRef>
              <c:f>Feuil1!$B$1</c:f>
            </c:strRef>
          </c:tx>
          <c:cat>
            <c:multiLvlStrRef>
              <c:f>Feuil1!$A$2:$A$18</c:f>
            </c:multiLvlStrRef>
          </c:cat>
          <c:val>
            <c:numRef>
              <c:f>Feuil1!$B$2:$B$18</c:f>
            </c:numRef>
          </c:val>
        </c:ser>
        <c:ser>
          <c:idx val="4"/>
          <c:order val="4"/>
          <c:tx>
            <c:strRef>
              <c:f>Feuil1!$C$1</c:f>
            </c:strRef>
          </c:tx>
          <c:cat>
            <c:multiLvlStrRef>
              <c:f>Feuil1!$A$2:$A$18</c:f>
            </c:multiLvlStrRef>
          </c:cat>
          <c:val>
            <c:numRef>
              <c:f>Feuil1!$C$2:$C$18</c:f>
            </c:numRef>
          </c:val>
        </c:ser>
        <c:ser>
          <c:idx val="5"/>
          <c:order val="5"/>
          <c:tx>
            <c:strRef>
              <c:f>Feuil1!$D$1</c:f>
            </c:strRef>
          </c:tx>
          <c:spPr>
            <a:ln>
              <a:solidFill>
                <a:schemeClr val="tx1"/>
              </a:solidFill>
            </a:ln>
          </c:spPr>
          <c:cat>
            <c:multiLvlStrRef>
              <c:f>Feuil1!$A$2:$A$18</c:f>
            </c:multiLvlStrRef>
          </c:cat>
          <c:val>
            <c:numRef>
              <c:f>Feuil1!$D$2:$D$18</c:f>
            </c:numRef>
          </c:val>
        </c:ser>
        <c:ser>
          <c:idx val="0"/>
          <c:order val="0"/>
          <c:tx>
            <c:strRef>
              <c:f>'[effectif 2007-2023.xlsx]Feuil1'!$B$1</c:f>
              <c:strCache>
                <c:ptCount val="1"/>
                <c:pt idx="0">
                  <c:v>Ufolep</c:v>
                </c:pt>
              </c:strCache>
            </c:strRef>
          </c:tx>
          <c:cat>
            <c:numRef>
              <c:f>'[effectif 2007-2023.xlsx]Feuil1'!$A$2:$A$18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'[effectif 2007-2023.xlsx]Feuil1'!$B$2:$B$18</c:f>
              <c:numCache>
                <c:formatCode>General</c:formatCode>
                <c:ptCount val="17"/>
                <c:pt idx="0">
                  <c:v>48</c:v>
                </c:pt>
                <c:pt idx="1">
                  <c:v>49</c:v>
                </c:pt>
                <c:pt idx="2">
                  <c:v>53</c:v>
                </c:pt>
                <c:pt idx="3">
                  <c:v>55</c:v>
                </c:pt>
                <c:pt idx="4">
                  <c:v>44</c:v>
                </c:pt>
                <c:pt idx="5">
                  <c:v>32</c:v>
                </c:pt>
                <c:pt idx="6">
                  <c:v>34</c:v>
                </c:pt>
                <c:pt idx="7">
                  <c:v>47</c:v>
                </c:pt>
                <c:pt idx="8">
                  <c:v>44</c:v>
                </c:pt>
                <c:pt idx="9">
                  <c:v>42</c:v>
                </c:pt>
                <c:pt idx="10">
                  <c:v>42</c:v>
                </c:pt>
                <c:pt idx="11">
                  <c:v>34</c:v>
                </c:pt>
                <c:pt idx="12">
                  <c:v>29</c:v>
                </c:pt>
                <c:pt idx="13">
                  <c:v>20</c:v>
                </c:pt>
                <c:pt idx="14">
                  <c:v>14</c:v>
                </c:pt>
                <c:pt idx="15">
                  <c:v>16</c:v>
                </c:pt>
                <c:pt idx="16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'[effectif 2007-2023.xlsx]Feuil1'!$C$1</c:f>
              <c:strCache>
                <c:ptCount val="1"/>
                <c:pt idx="0">
                  <c:v>FFVélo</c:v>
                </c:pt>
              </c:strCache>
            </c:strRef>
          </c:tx>
          <c:cat>
            <c:numRef>
              <c:f>'[effectif 2007-2023.xlsx]Feuil1'!$A$2:$A$18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'[effectif 2007-2023.xlsx]Feuil1'!$C$2:$C$18</c:f>
              <c:numCache>
                <c:formatCode>General</c:formatCode>
                <c:ptCount val="17"/>
                <c:pt idx="0">
                  <c:v>39</c:v>
                </c:pt>
                <c:pt idx="1">
                  <c:v>39</c:v>
                </c:pt>
                <c:pt idx="2">
                  <c:v>35</c:v>
                </c:pt>
                <c:pt idx="3">
                  <c:v>37</c:v>
                </c:pt>
                <c:pt idx="4">
                  <c:v>44</c:v>
                </c:pt>
                <c:pt idx="5">
                  <c:v>47</c:v>
                </c:pt>
                <c:pt idx="6">
                  <c:v>49</c:v>
                </c:pt>
                <c:pt idx="7">
                  <c:v>55</c:v>
                </c:pt>
                <c:pt idx="8">
                  <c:v>59</c:v>
                </c:pt>
                <c:pt idx="9">
                  <c:v>66</c:v>
                </c:pt>
                <c:pt idx="10">
                  <c:v>63</c:v>
                </c:pt>
                <c:pt idx="11">
                  <c:v>68</c:v>
                </c:pt>
                <c:pt idx="12">
                  <c:v>76</c:v>
                </c:pt>
                <c:pt idx="13">
                  <c:v>76</c:v>
                </c:pt>
                <c:pt idx="14">
                  <c:v>74</c:v>
                </c:pt>
                <c:pt idx="15">
                  <c:v>79</c:v>
                </c:pt>
                <c:pt idx="16">
                  <c:v>86</c:v>
                </c:pt>
              </c:numCache>
            </c:numRef>
          </c:val>
        </c:ser>
        <c:ser>
          <c:idx val="2"/>
          <c:order val="2"/>
          <c:tx>
            <c:strRef>
              <c:f>'[effectif 2007-2023.xlsx]Feuil1'!$D$1</c:f>
              <c:strCache>
                <c:ptCount val="1"/>
                <c:pt idx="0">
                  <c:v>honoraire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'[effectif 2007-2023.xlsx]Feuil1'!$A$2:$A$18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'[effectif 2007-2023.xlsx]Feuil1'!$D$2:$D$18</c:f>
              <c:numCache>
                <c:formatCode>General</c:formatCode>
                <c:ptCount val="17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8</c:v>
                </c:pt>
                <c:pt idx="11">
                  <c:v>9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5</c:v>
                </c:pt>
                <c:pt idx="16">
                  <c:v>3</c:v>
                </c:pt>
              </c:numCache>
            </c:numRef>
          </c:val>
        </c:ser>
        <c:marker val="1"/>
        <c:axId val="218715264"/>
        <c:axId val="218716800"/>
      </c:lineChart>
      <c:catAx>
        <c:axId val="2187152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218716800"/>
        <c:crosses val="autoZero"/>
        <c:auto val="1"/>
        <c:lblAlgn val="ctr"/>
        <c:lblOffset val="100"/>
      </c:catAx>
      <c:valAx>
        <c:axId val="218716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218715264"/>
        <c:crosses val="autoZero"/>
        <c:crossBetween val="between"/>
      </c:valAx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chemeClr val="accent1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txPr>
        <a:bodyPr/>
        <a:lstStyle/>
        <a:p>
          <a:pPr>
            <a:defRPr sz="1400" b="1"/>
          </a:pPr>
          <a:endParaRPr lang="fr-FR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0.03565</cdr:x>
      <cdr:y>0.78635</cdr:y>
    </cdr:from>
    <cdr:to>
      <cdr:x>0.30023</cdr:x>
      <cdr:y>0.88704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0975" y="2816225"/>
          <a:ext cx="1343242" cy="3606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fr-FR" sz="1400" b="1"/>
            <a:t>87.  FFVélo</a:t>
          </a:r>
        </a:p>
      </cdr:txBody>
    </cdr:sp>
  </cdr:relSizeAnchor>
  <cdr:relSizeAnchor xmlns:cdr="http://schemas.openxmlformats.org/drawingml/2006/chartDrawing">
    <cdr:from>
      <cdr:x>0.53191</cdr:x>
      <cdr:y>0.16135</cdr:y>
    </cdr:from>
    <cdr:to>
      <cdr:x>0.79925</cdr:x>
      <cdr:y>0.24815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700396" y="577850"/>
          <a:ext cx="1357254" cy="3108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400" b="1"/>
            <a:t>15.</a:t>
          </a:r>
          <a:r>
            <a:rPr lang="fr-FR" sz="1400" b="1" baseline="0"/>
            <a:t> </a:t>
          </a:r>
          <a:r>
            <a:rPr lang="fr-FR" sz="1400" b="1"/>
            <a:t>Ufolep</a:t>
          </a:r>
        </a:p>
      </cdr:txBody>
    </cdr:sp>
  </cdr:relSizeAnchor>
  <cdr:relSizeAnchor xmlns:cdr="http://schemas.openxmlformats.org/drawingml/2006/chartDrawing">
    <cdr:from>
      <cdr:x>0.02627</cdr:x>
      <cdr:y>0.14362</cdr:y>
    </cdr:from>
    <cdr:to>
      <cdr:x>0.37336</cdr:x>
      <cdr:y>0.21543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33350" y="514350"/>
          <a:ext cx="1762125" cy="25717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400" b="1"/>
            <a:t>5.  mbres honoraires</a:t>
          </a:r>
        </a:p>
      </cdr:txBody>
    </cdr:sp>
  </cdr:relSizeAnchor>
  <cdr:relSizeAnchor xmlns:cdr="http://schemas.openxmlformats.org/drawingml/2006/chartDrawing">
    <cdr:from>
      <cdr:x>0.23265</cdr:x>
      <cdr:y>0.00532</cdr:y>
    </cdr:from>
    <cdr:to>
      <cdr:x>0.80863</cdr:x>
      <cdr:y>0.06383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181100" y="19050"/>
          <a:ext cx="2924175" cy="209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fr-FR" sz="1800" b="1"/>
            <a:t>SAISON 2022-2023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3A3E1-3274-4A4B-8983-7F67A0C2EDA4}" type="datetimeFigureOut">
              <a:rPr lang="fr-FR" smtClean="0"/>
              <a:pPr/>
              <a:t>02/10/2023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F3CA-C985-4CF7-991E-415B3FAB9D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B6C8-DE00-4760-8668-EEF9154E3476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7C8-C5CB-43A8-901B-7A79335C275B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8A4E-BC47-4B29-B304-10658EED4AB8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3922-BADD-419D-A29D-9B274450972E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1851-13F9-4D45-A793-E06F71B8BB8B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61A7-4874-4145-8599-2B9B7F6754AD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BF6-BAC1-42BC-81F2-DF921D57D790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3E6-1565-49AB-827D-B57514DAACA9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4B37-C19B-4CF3-AEA6-C46F46DBF51D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2F6-446D-41F5-93E7-86EDEE5786B2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DBF-1E10-4EF2-B1CB-5CE95E5F4C14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109C-594D-4325-9303-DBCB75F6C313}" type="datetime1">
              <a:rPr lang="fr-FR" smtClean="0"/>
              <a:pPr/>
              <a:t>02/10/2023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417646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3600" b="1" dirty="0" smtClean="0">
                <a:solidFill>
                  <a:srgbClr val="FF0000"/>
                </a:solidFill>
              </a:rPr>
              <a:t>Le vélo c’est bon pour la santé.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Prenez du plaisir en toute convivialité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pic>
        <p:nvPicPr>
          <p:cNvPr id="8" name="Image 7" descr="logo-club-2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500306"/>
            <a:ext cx="3925975" cy="38576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Text Box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611560" y="1556792"/>
            <a:ext cx="7848872" cy="27084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u="sng" dirty="0">
                <a:solidFill>
                  <a:srgbClr val="FF0000"/>
                </a:solidFill>
              </a:rPr>
              <a:t>Seulement </a:t>
            </a:r>
            <a:r>
              <a:rPr lang="fr-FR" sz="2400" b="1" u="sng" dirty="0" smtClean="0">
                <a:solidFill>
                  <a:srgbClr val="FF0000"/>
                </a:solidFill>
              </a:rPr>
              <a:t>8 </a:t>
            </a:r>
            <a:r>
              <a:rPr lang="fr-FR" sz="2400" b="1" u="sng" dirty="0">
                <a:solidFill>
                  <a:srgbClr val="FF0000"/>
                </a:solidFill>
              </a:rPr>
              <a:t>adhérents </a:t>
            </a:r>
            <a:r>
              <a:rPr lang="fr-FR" sz="2400" b="1" u="sng" dirty="0" smtClean="0">
                <a:solidFill>
                  <a:srgbClr val="FF0000"/>
                </a:solidFill>
              </a:rPr>
              <a:t>ont </a:t>
            </a:r>
            <a:r>
              <a:rPr lang="fr-FR" sz="2400" b="1" u="sng" dirty="0">
                <a:solidFill>
                  <a:srgbClr val="FF0000"/>
                </a:solidFill>
              </a:rPr>
              <a:t>renvoyer leurs résultats:</a:t>
            </a:r>
          </a:p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chemeClr val="tx1"/>
                </a:solidFill>
              </a:rPr>
              <a:t>Eric Trébuchet, Jean-Marie </a:t>
            </a:r>
            <a:r>
              <a:rPr lang="fr-FR" sz="2000" b="1" dirty="0" err="1">
                <a:solidFill>
                  <a:schemeClr val="tx1"/>
                </a:solidFill>
              </a:rPr>
              <a:t>Darrieumerlou</a:t>
            </a:r>
            <a:r>
              <a:rPr lang="fr-FR" sz="2000" b="1" dirty="0">
                <a:solidFill>
                  <a:schemeClr val="tx1"/>
                </a:solidFill>
              </a:rPr>
              <a:t>, Patrice </a:t>
            </a:r>
            <a:r>
              <a:rPr lang="fr-FR" sz="2000" b="1" dirty="0" err="1" smtClean="0">
                <a:solidFill>
                  <a:schemeClr val="tx1"/>
                </a:solidFill>
              </a:rPr>
              <a:t>Monteils</a:t>
            </a:r>
            <a:r>
              <a:rPr lang="fr-FR" sz="2000" b="1" dirty="0" smtClean="0">
                <a:solidFill>
                  <a:schemeClr val="tx1"/>
                </a:solidFill>
              </a:rPr>
              <a:t>, Vincent Legoupil, Yvon Violet, François Clin, Yves </a:t>
            </a:r>
            <a:r>
              <a:rPr lang="fr-FR" sz="2000" b="1" dirty="0" err="1" smtClean="0">
                <a:solidFill>
                  <a:schemeClr val="tx1"/>
                </a:solidFill>
              </a:rPr>
              <a:t>Bazi</a:t>
            </a:r>
            <a:r>
              <a:rPr lang="fr-FR" sz="2000" b="1" dirty="0" smtClean="0">
                <a:solidFill>
                  <a:schemeClr val="tx1"/>
                </a:solidFill>
              </a:rPr>
              <a:t> et Didier Izard</a:t>
            </a:r>
            <a:endParaRPr lang="fr-FR" sz="20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chemeClr val="tx1"/>
                </a:solidFill>
              </a:rPr>
              <a:t>.. </a:t>
            </a:r>
            <a:r>
              <a:rPr lang="fr-FR" sz="2400" b="1" dirty="0" smtClean="0">
                <a:solidFill>
                  <a:schemeClr val="tx1"/>
                </a:solidFill>
              </a:rPr>
              <a:t>Et pas de coureurs … </a:t>
            </a:r>
            <a:r>
              <a:rPr lang="fr-FR" sz="1800" b="1" dirty="0" smtClean="0">
                <a:solidFill>
                  <a:schemeClr val="tx1"/>
                </a:solidFill>
              </a:rPr>
              <a:t>sur 4 </a:t>
            </a:r>
            <a:r>
              <a:rPr lang="fr-FR" sz="1800" b="1" dirty="0" err="1" smtClean="0">
                <a:solidFill>
                  <a:schemeClr val="tx1"/>
                </a:solidFill>
              </a:rPr>
              <a:t>cyclosportifs</a:t>
            </a:r>
            <a:r>
              <a:rPr lang="fr-FR" sz="1800" b="1" dirty="0" smtClean="0">
                <a:solidFill>
                  <a:schemeClr val="tx1"/>
                </a:solidFill>
              </a:rPr>
              <a:t> au club !!</a:t>
            </a:r>
            <a:endParaRPr lang="fr-FR" sz="18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chemeClr val="tx1"/>
                </a:solidFill>
              </a:rPr>
              <a:t>C’est très peu, sachant que certains ont participé à l’Ariègeoise, l’Ardéchoise, et bien d’autres </a:t>
            </a:r>
            <a:r>
              <a:rPr lang="fr-FR" sz="2400" b="1" dirty="0" err="1">
                <a:solidFill>
                  <a:schemeClr val="tx1"/>
                </a:solidFill>
              </a:rPr>
              <a:t>cyclosportives</a:t>
            </a:r>
            <a:r>
              <a:rPr lang="fr-FR" sz="2400" b="1" dirty="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323528" y="4941168"/>
            <a:ext cx="8642350" cy="1223962"/>
          </a:xfrm>
          <a:prstGeom prst="rect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ATTENTION: L’ATTRIBUTION DE NOTRE SUBVENTION MUNICIPALE  DEPEND ESSENTIELLEMENT DE CES RESULTATS !!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8280920" cy="396044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Sorties </a:t>
            </a:r>
            <a:r>
              <a:rPr lang="fr-FR" b="1" dirty="0" err="1" smtClean="0">
                <a:solidFill>
                  <a:schemeClr val="tx1"/>
                </a:solidFill>
              </a:rPr>
              <a:t>cyclo</a:t>
            </a:r>
            <a:r>
              <a:rPr lang="fr-FR" b="1" dirty="0" smtClean="0">
                <a:solidFill>
                  <a:schemeClr val="tx1"/>
                </a:solidFill>
              </a:rPr>
              <a:t> de </a:t>
            </a:r>
            <a:r>
              <a:rPr lang="fr-FR" b="1" dirty="0" err="1" smtClean="0">
                <a:solidFill>
                  <a:schemeClr val="tx1"/>
                </a:solidFill>
              </a:rPr>
              <a:t>Génissac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dirty="0" err="1" smtClean="0">
                <a:solidFill>
                  <a:schemeClr val="tx1"/>
                </a:solidFill>
              </a:rPr>
              <a:t>Branne</a:t>
            </a:r>
            <a:r>
              <a:rPr lang="fr-FR" b="1" dirty="0" smtClean="0">
                <a:solidFill>
                  <a:schemeClr val="tx1"/>
                </a:solidFill>
              </a:rPr>
              <a:t> et La Sauve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pic>
        <p:nvPicPr>
          <p:cNvPr id="15362" name="Picture 2" descr="http://assm-cyclo.saintmedardasso.fr/wp-content/uploads/2023/04/Visite-du-coq-chateau-la-Franc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43050"/>
            <a:ext cx="3571868" cy="2460771"/>
          </a:xfrm>
          <a:prstGeom prst="rect">
            <a:avLst/>
          </a:prstGeom>
          <a:noFill/>
        </p:spPr>
      </p:pic>
      <p:pic>
        <p:nvPicPr>
          <p:cNvPr id="15364" name="Picture 4" descr="http://assm-cyclo.saintmedardasso.fr/wp-content/uploads/2023/06/Comptage-Lormon-wt-scaled.jpg"/>
          <p:cNvPicPr>
            <a:picLocks noChangeAspect="1" noChangeArrowheads="1"/>
          </p:cNvPicPr>
          <p:nvPr/>
        </p:nvPicPr>
        <p:blipFill>
          <a:blip r:embed="rId4" cstate="print"/>
          <a:srcRect t="8219" b="4108"/>
          <a:stretch>
            <a:fillRect/>
          </a:stretch>
        </p:blipFill>
        <p:spPr bwMode="auto">
          <a:xfrm>
            <a:off x="214282" y="4143380"/>
            <a:ext cx="6215106" cy="2286016"/>
          </a:xfrm>
          <a:prstGeom prst="rect">
            <a:avLst/>
          </a:prstGeom>
          <a:noFill/>
        </p:spPr>
      </p:pic>
      <p:pic>
        <p:nvPicPr>
          <p:cNvPr id="15366" name="Picture 6" descr="http://assm-cyclo.saintmedardasso.fr/wp-content/uploads/2023/05/GEDC3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714488"/>
            <a:ext cx="251819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755576" y="1268760"/>
            <a:ext cx="748883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 smtClean="0"/>
              <a:t>Tour de </a:t>
            </a:r>
            <a:r>
              <a:rPr lang="fr-FR" sz="3200" b="1" smtClean="0"/>
              <a:t>l’Estuaire </a:t>
            </a:r>
            <a:endParaRPr lang="fr-FR" sz="2400" dirty="0" smtClean="0"/>
          </a:p>
          <a:p>
            <a:pPr>
              <a:lnSpc>
                <a:spcPct val="90000"/>
              </a:lnSpc>
            </a:pPr>
            <a:r>
              <a:rPr lang="fr-FR" sz="2000" dirty="0" smtClean="0"/>
              <a:t>				</a:t>
            </a:r>
          </a:p>
        </p:txBody>
      </p:sp>
      <p:pic>
        <p:nvPicPr>
          <p:cNvPr id="9" name="Image 8" descr="20230429_082530-735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000240"/>
            <a:ext cx="7000875" cy="3810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re 447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713788" cy="9366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ASSEMBLEE GENERALE DU </a:t>
            </a:r>
            <a:r>
              <a:rPr lang="fr-FR" sz="3200" b="1" dirty="0" smtClean="0">
                <a:solidFill>
                  <a:schemeClr val="bg1"/>
                </a:solidFill>
              </a:rPr>
              <a:t>26 </a:t>
            </a:r>
            <a:r>
              <a:rPr lang="fr-FR" sz="3200" b="1" dirty="0">
                <a:solidFill>
                  <a:schemeClr val="bg1"/>
                </a:solidFill>
              </a:rPr>
              <a:t>septembre </a:t>
            </a:r>
            <a:r>
              <a:rPr lang="fr-FR" sz="3200" b="1" dirty="0" smtClean="0">
                <a:solidFill>
                  <a:schemeClr val="bg1"/>
                </a:solidFill>
              </a:rPr>
              <a:t>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 txBox="1">
            <a:spLocks noGrp="1"/>
          </p:cNvSpPr>
          <p:nvPr/>
        </p:nvSpPr>
        <p:spPr>
          <a:xfrm>
            <a:off x="7380288" y="6237288"/>
            <a:ext cx="1763712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8E060A-0EBF-43B9-A043-A1A135C2EDF2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7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755650" y="1268413"/>
            <a:ext cx="74882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 dirty="0" smtClean="0">
                <a:latin typeface="Calibri" pitchFamily="34" charset="0"/>
              </a:rPr>
              <a:t>Pentecôte au Pays Basque</a:t>
            </a:r>
            <a:r>
              <a:rPr lang="fr-FR" sz="2400" dirty="0" smtClean="0">
                <a:latin typeface="Calibri" pitchFamily="34" charset="0"/>
              </a:rPr>
              <a:t> </a:t>
            </a:r>
            <a:endParaRPr lang="fr-FR" sz="24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Calibri" pitchFamily="34" charset="0"/>
              </a:rPr>
              <a:t>				</a:t>
            </a:r>
          </a:p>
        </p:txBody>
      </p:sp>
      <p:pic>
        <p:nvPicPr>
          <p:cNvPr id="8" name="Image 7" descr="20230528_083656.jpg"/>
          <p:cNvPicPr>
            <a:picLocks noChangeAspect="1"/>
          </p:cNvPicPr>
          <p:nvPr/>
        </p:nvPicPr>
        <p:blipFill>
          <a:blip r:embed="rId3" cstate="print"/>
          <a:srcRect t="10306" r="14493"/>
          <a:stretch>
            <a:fillRect/>
          </a:stretch>
        </p:blipFill>
        <p:spPr>
          <a:xfrm>
            <a:off x="285720" y="1857364"/>
            <a:ext cx="4214810" cy="2486917"/>
          </a:xfrm>
          <a:prstGeom prst="rect">
            <a:avLst/>
          </a:prstGeom>
        </p:spPr>
      </p:pic>
      <p:pic>
        <p:nvPicPr>
          <p:cNvPr id="9" name="Image 8" descr="20230528_121031.jpg"/>
          <p:cNvPicPr>
            <a:picLocks noChangeAspect="1"/>
          </p:cNvPicPr>
          <p:nvPr/>
        </p:nvPicPr>
        <p:blipFill>
          <a:blip r:embed="rId4" cstate="print"/>
          <a:srcRect l="10724"/>
          <a:stretch>
            <a:fillRect/>
          </a:stretch>
        </p:blipFill>
        <p:spPr>
          <a:xfrm>
            <a:off x="3000364" y="4305900"/>
            <a:ext cx="3714776" cy="2368659"/>
          </a:xfrm>
          <a:prstGeom prst="rect">
            <a:avLst/>
          </a:prstGeom>
        </p:spPr>
      </p:pic>
      <p:pic>
        <p:nvPicPr>
          <p:cNvPr id="10" name="Image 9" descr="20230528_132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857364"/>
            <a:ext cx="4000496" cy="22747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-285784" y="1285860"/>
            <a:ext cx="3249480" cy="660612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Séjour Béarn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pic>
        <p:nvPicPr>
          <p:cNvPr id="12292" name="Picture 4" descr="http://assm-cyclo.saintmedardasso.fr/wp-content/uploads/2023/06/20230608_09521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4996" t="5315" b="9339"/>
          <a:stretch>
            <a:fillRect/>
          </a:stretch>
        </p:blipFill>
        <p:spPr bwMode="auto">
          <a:xfrm>
            <a:off x="2714612" y="1214422"/>
            <a:ext cx="6215106" cy="3286148"/>
          </a:xfrm>
          <a:prstGeom prst="rect">
            <a:avLst/>
          </a:prstGeom>
          <a:noFill/>
        </p:spPr>
      </p:pic>
      <p:pic>
        <p:nvPicPr>
          <p:cNvPr id="12294" name="Picture 6" descr="http://assm-cyclo.saintmedardasso.fr/wp-content/uploads/2023/06/thumbnail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857760"/>
            <a:ext cx="3000396" cy="1687904"/>
          </a:xfrm>
          <a:prstGeom prst="rect">
            <a:avLst/>
          </a:prstGeom>
          <a:noFill/>
        </p:spPr>
      </p:pic>
      <p:pic>
        <p:nvPicPr>
          <p:cNvPr id="12296" name="Picture 8" descr="http://assm-cyclo.saintmedardasso.fr/wp-content/uploads/2023/06/thumbnail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00306"/>
            <a:ext cx="2256585" cy="40084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1844824"/>
            <a:ext cx="4463926" cy="338484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800" b="1" u="sng" dirty="0" smtClean="0">
                <a:solidFill>
                  <a:schemeClr val="tx1"/>
                </a:solidFill>
              </a:rPr>
              <a:t>Nos Bénévoles 2023</a:t>
            </a:r>
          </a:p>
          <a:p>
            <a:pPr algn="ctr" eaLnBrk="1" hangingPunct="1">
              <a:lnSpc>
                <a:spcPct val="80000"/>
              </a:lnSpc>
            </a:pPr>
            <a:endParaRPr lang="fr-FR" sz="2400" b="1" u="sng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800" b="1" dirty="0" smtClean="0">
                <a:solidFill>
                  <a:schemeClr val="tx1"/>
                </a:solidFill>
              </a:rPr>
              <a:t>JMD 2022:    </a:t>
            </a:r>
            <a:r>
              <a:rPr lang="fr-FR" sz="2200" b="1" dirty="0" smtClean="0">
                <a:solidFill>
                  <a:schemeClr val="tx1"/>
                </a:solidFill>
              </a:rPr>
              <a:t>15 bénévoles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800" b="1" dirty="0" smtClean="0">
                <a:solidFill>
                  <a:schemeClr val="tx1"/>
                </a:solidFill>
              </a:rPr>
              <a:t>Fête du Vélo 2023 &gt;&gt;  10 !!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fr-FR" sz="2600" b="1" u="sng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600" b="1" u="sng" dirty="0" smtClean="0">
                <a:solidFill>
                  <a:schemeClr val="tx1"/>
                </a:solidFill>
              </a:rPr>
              <a:t>Accompagnants randonnées: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600" b="1" dirty="0" smtClean="0">
                <a:solidFill>
                  <a:srgbClr val="7030A0"/>
                </a:solidFill>
              </a:rPr>
              <a:t>Alain et Guy </a:t>
            </a:r>
            <a:r>
              <a:rPr lang="fr-FR" sz="2000" b="1" dirty="0" smtClean="0">
                <a:solidFill>
                  <a:schemeClr val="tx1"/>
                </a:solidFill>
              </a:rPr>
              <a:t>au Tour de l’Estua</a:t>
            </a:r>
            <a:r>
              <a:rPr lang="fr-FR" sz="1900" b="1" dirty="0" smtClean="0">
                <a:solidFill>
                  <a:schemeClr val="tx1"/>
                </a:solidFill>
              </a:rPr>
              <a:t>ire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600" b="1" dirty="0" smtClean="0">
                <a:solidFill>
                  <a:schemeClr val="accent2">
                    <a:lumMod val="75000"/>
                  </a:schemeClr>
                </a:solidFill>
              </a:rPr>
              <a:t>Alice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pour le Béarn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99592" y="5445224"/>
            <a:ext cx="7541295" cy="584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Les bénévoles représentent la force du club</a:t>
            </a:r>
          </a:p>
        </p:txBody>
      </p:sp>
      <p:pic>
        <p:nvPicPr>
          <p:cNvPr id="10" name="Image 9" descr="les jau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3989943" cy="28833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55776" y="1268760"/>
            <a:ext cx="3744416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u="sng" dirty="0" smtClean="0"/>
              <a:t>Rapport Moral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2132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JMD 2014</a:t>
            </a:r>
            <a:endParaRPr lang="fr-FR" b="1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grpSp>
        <p:nvGrpSpPr>
          <p:cNvPr id="8" name="Group 852"/>
          <p:cNvGrpSpPr>
            <a:grpSpLocks noGrp="1"/>
          </p:cNvGrpSpPr>
          <p:nvPr>
            <p:ph type="subTitle" idx="1"/>
          </p:nvPr>
        </p:nvGrpSpPr>
        <p:grpSpPr bwMode="auto">
          <a:xfrm>
            <a:off x="466747" y="1628800"/>
            <a:ext cx="7305685" cy="4215254"/>
            <a:chOff x="-267" y="1328"/>
            <a:chExt cx="4273" cy="2485"/>
          </a:xfrm>
        </p:grpSpPr>
        <p:sp>
          <p:nvSpPr>
            <p:cNvPr id="9" name="Rectangle 842"/>
            <p:cNvSpPr>
              <a:spLocks noChangeArrowheads="1"/>
            </p:cNvSpPr>
            <p:nvPr/>
          </p:nvSpPr>
          <p:spPr bwMode="auto">
            <a:xfrm>
              <a:off x="113" y="1328"/>
              <a:ext cx="2790" cy="4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200" b="1" dirty="0"/>
                <a:t>SOLDE COMPTABLE AU 31 juillet </a:t>
              </a:r>
              <a:r>
                <a:rPr lang="fr-FR" sz="2200" b="1" dirty="0" smtClean="0"/>
                <a:t>2022   </a:t>
              </a:r>
              <a:endParaRPr lang="fr-FR" sz="2200" b="1" dirty="0"/>
            </a:p>
            <a:p>
              <a:r>
                <a:rPr lang="fr-FR" sz="2200" b="1" dirty="0"/>
                <a:t> (Somme Caisse  + banque + livret)</a:t>
              </a:r>
            </a:p>
          </p:txBody>
        </p:sp>
        <p:sp>
          <p:nvSpPr>
            <p:cNvPr id="10" name="Rectangle 843"/>
            <p:cNvSpPr>
              <a:spLocks noChangeArrowheads="1"/>
            </p:cNvSpPr>
            <p:nvPr/>
          </p:nvSpPr>
          <p:spPr bwMode="auto">
            <a:xfrm>
              <a:off x="3061" y="1455"/>
              <a:ext cx="945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/>
                <a:t>  </a:t>
              </a:r>
              <a:r>
                <a:rPr lang="fr-FR" sz="2400" b="1" dirty="0" smtClean="0"/>
                <a:t>19438.94€</a:t>
              </a:r>
              <a:endParaRPr lang="fr-FR" sz="2400" b="1" dirty="0"/>
            </a:p>
          </p:txBody>
        </p:sp>
        <p:sp>
          <p:nvSpPr>
            <p:cNvPr id="11" name="Rectangle 844"/>
            <p:cNvSpPr>
              <a:spLocks noChangeArrowheads="1"/>
            </p:cNvSpPr>
            <p:nvPr/>
          </p:nvSpPr>
          <p:spPr bwMode="auto">
            <a:xfrm>
              <a:off x="158" y="1826"/>
              <a:ext cx="2575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009900"/>
                  </a:solidFill>
                </a:rPr>
                <a:t> </a:t>
              </a:r>
              <a:r>
                <a:rPr lang="fr-FR" sz="2200" b="1" dirty="0">
                  <a:solidFill>
                    <a:srgbClr val="009900"/>
                  </a:solidFill>
                </a:rPr>
                <a:t>RECETTES DE L'EXERCICE </a:t>
              </a:r>
              <a:r>
                <a:rPr lang="fr-FR" sz="2200" b="1" dirty="0" smtClean="0">
                  <a:solidFill>
                    <a:srgbClr val="009900"/>
                  </a:solidFill>
                </a:rPr>
                <a:t>2022-2023</a:t>
              </a:r>
              <a:endParaRPr lang="fr-FR" sz="2200" b="1" dirty="0">
                <a:solidFill>
                  <a:srgbClr val="009900"/>
                </a:solidFill>
              </a:endParaRPr>
            </a:p>
          </p:txBody>
        </p:sp>
        <p:sp>
          <p:nvSpPr>
            <p:cNvPr id="12" name="Rectangle 845"/>
            <p:cNvSpPr>
              <a:spLocks noChangeArrowheads="1"/>
            </p:cNvSpPr>
            <p:nvPr/>
          </p:nvSpPr>
          <p:spPr bwMode="auto">
            <a:xfrm>
              <a:off x="3061" y="1837"/>
              <a:ext cx="883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9900"/>
                  </a:solidFill>
                </a:rPr>
                <a:t>20053.49€</a:t>
              </a:r>
              <a:endParaRPr lang="fr-FR" sz="2400" b="1" dirty="0">
                <a:solidFill>
                  <a:srgbClr val="009900"/>
                </a:solidFill>
              </a:endParaRPr>
            </a:p>
          </p:txBody>
        </p:sp>
        <p:sp>
          <p:nvSpPr>
            <p:cNvPr id="13" name="Rectangle 846"/>
            <p:cNvSpPr>
              <a:spLocks noChangeArrowheads="1"/>
            </p:cNvSpPr>
            <p:nvPr/>
          </p:nvSpPr>
          <p:spPr bwMode="auto">
            <a:xfrm>
              <a:off x="203" y="2235"/>
              <a:ext cx="2559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200" b="1" dirty="0">
                  <a:solidFill>
                    <a:srgbClr val="FF3300"/>
                  </a:solidFill>
                </a:rPr>
                <a:t>DEPENSES DE L‘EXERCICE </a:t>
              </a:r>
              <a:r>
                <a:rPr lang="fr-FR" sz="2200" b="1" dirty="0" smtClean="0">
                  <a:solidFill>
                    <a:srgbClr val="FF3300"/>
                  </a:solidFill>
                </a:rPr>
                <a:t>2022-2023</a:t>
              </a:r>
              <a:endParaRPr lang="fr-FR" sz="2200" b="1" dirty="0">
                <a:solidFill>
                  <a:srgbClr val="FF3300"/>
                </a:solidFill>
              </a:endParaRPr>
            </a:p>
          </p:txBody>
        </p:sp>
        <p:sp>
          <p:nvSpPr>
            <p:cNvPr id="14" name="Rectangle 847"/>
            <p:cNvSpPr>
              <a:spLocks noChangeArrowheads="1"/>
            </p:cNvSpPr>
            <p:nvPr/>
          </p:nvSpPr>
          <p:spPr bwMode="auto">
            <a:xfrm>
              <a:off x="3061" y="2219"/>
              <a:ext cx="883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</a:rPr>
                <a:t>20543.69€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848"/>
            <p:cNvSpPr>
              <a:spLocks noChangeArrowheads="1"/>
            </p:cNvSpPr>
            <p:nvPr/>
          </p:nvSpPr>
          <p:spPr bwMode="auto">
            <a:xfrm>
              <a:off x="203" y="2750"/>
              <a:ext cx="351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200" b="1" dirty="0">
                  <a:solidFill>
                    <a:schemeClr val="hlink"/>
                  </a:solidFill>
                </a:rPr>
                <a:t>RESULTAT DE L‘EXERCICE : </a:t>
              </a:r>
              <a:r>
                <a:rPr lang="fr-FR" sz="2200" b="1" dirty="0" smtClean="0">
                  <a:solidFill>
                    <a:schemeClr val="hlink"/>
                  </a:solidFill>
                </a:rPr>
                <a:t>DEFICIT</a:t>
              </a:r>
              <a:endParaRPr lang="fr-FR" sz="2200" b="1" dirty="0">
                <a:solidFill>
                  <a:schemeClr val="hlink"/>
                </a:solidFill>
              </a:endParaRPr>
            </a:p>
          </p:txBody>
        </p:sp>
        <p:sp>
          <p:nvSpPr>
            <p:cNvPr id="16" name="Rectangle 849"/>
            <p:cNvSpPr>
              <a:spLocks noChangeArrowheads="1"/>
            </p:cNvSpPr>
            <p:nvPr/>
          </p:nvSpPr>
          <p:spPr bwMode="auto">
            <a:xfrm>
              <a:off x="3145" y="2686"/>
              <a:ext cx="844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b="1" u="sng" dirty="0" smtClean="0">
                  <a:solidFill>
                    <a:schemeClr val="hlink"/>
                  </a:solidFill>
                </a:rPr>
                <a:t>-490.20€</a:t>
              </a:r>
              <a:endParaRPr lang="fr-FR" sz="2400" b="1" u="sng" dirty="0">
                <a:solidFill>
                  <a:schemeClr val="hlink"/>
                </a:solidFill>
              </a:endParaRPr>
            </a:p>
          </p:txBody>
        </p:sp>
        <p:sp>
          <p:nvSpPr>
            <p:cNvPr id="17" name="Rectangle 850"/>
            <p:cNvSpPr>
              <a:spLocks noChangeArrowheads="1"/>
            </p:cNvSpPr>
            <p:nvPr/>
          </p:nvSpPr>
          <p:spPr bwMode="auto">
            <a:xfrm>
              <a:off x="-267" y="3323"/>
              <a:ext cx="2989" cy="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FFFF00"/>
                  </a:solidFill>
                </a:rPr>
                <a:t>SOLDE COMPTABLE AU 31 juillet </a:t>
              </a:r>
              <a:r>
                <a:rPr lang="fr-FR" sz="2400" b="1" dirty="0" smtClean="0">
                  <a:solidFill>
                    <a:srgbClr val="FFFF00"/>
                  </a:solidFill>
                </a:rPr>
                <a:t>2023  </a:t>
              </a:r>
              <a:endParaRPr lang="fr-FR" sz="2400" b="1" dirty="0">
                <a:solidFill>
                  <a:srgbClr val="FFFF00"/>
                </a:solidFill>
              </a:endParaRPr>
            </a:p>
            <a:p>
              <a:r>
                <a:rPr lang="fr-FR" sz="2400" b="1" dirty="0">
                  <a:solidFill>
                    <a:srgbClr val="FFFF00"/>
                  </a:solidFill>
                </a:rPr>
                <a:t>  (Somme Caisse  + banque + livret)</a:t>
              </a:r>
            </a:p>
          </p:txBody>
        </p:sp>
      </p:grpSp>
      <p:sp>
        <p:nvSpPr>
          <p:cNvPr id="18" name="Rectangle 849"/>
          <p:cNvSpPr>
            <a:spLocks noChangeArrowheads="1"/>
          </p:cNvSpPr>
          <p:nvPr/>
        </p:nvSpPr>
        <p:spPr bwMode="auto">
          <a:xfrm>
            <a:off x="6444208" y="5229200"/>
            <a:ext cx="1872208" cy="461665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FFFF00"/>
                </a:solidFill>
              </a:rPr>
              <a:t>18948.74€</a:t>
            </a:r>
            <a:endParaRPr lang="fr-FR" sz="2400" b="1" u="sng" dirty="0">
              <a:solidFill>
                <a:srgbClr val="FFFF00"/>
              </a:solidFill>
            </a:endParaRPr>
          </a:p>
        </p:txBody>
      </p:sp>
      <p:sp>
        <p:nvSpPr>
          <p:cNvPr id="19" name="Rectangle 853"/>
          <p:cNvSpPr>
            <a:spLocks noChangeArrowheads="1"/>
          </p:cNvSpPr>
          <p:nvPr/>
        </p:nvSpPr>
        <p:spPr bwMode="auto">
          <a:xfrm>
            <a:off x="683568" y="5877272"/>
            <a:ext cx="6264275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Cette </a:t>
            </a:r>
            <a:r>
              <a:rPr lang="fr-FR" sz="2400" b="1" dirty="0">
                <a:solidFill>
                  <a:srgbClr val="FF0000"/>
                </a:solidFill>
              </a:rPr>
              <a:t>gestion serrée </a:t>
            </a:r>
            <a:r>
              <a:rPr lang="fr-FR" sz="2400" b="1" dirty="0" smtClean="0">
                <a:solidFill>
                  <a:srgbClr val="FF0000"/>
                </a:solidFill>
              </a:rPr>
              <a:t>et la subvention actuelle permet </a:t>
            </a:r>
            <a:r>
              <a:rPr lang="fr-FR" sz="2400" b="1" dirty="0">
                <a:solidFill>
                  <a:srgbClr val="FF0000"/>
                </a:solidFill>
              </a:rPr>
              <a:t>de </a:t>
            </a:r>
            <a:r>
              <a:rPr lang="fr-FR" sz="2400" b="1" dirty="0" smtClean="0">
                <a:solidFill>
                  <a:srgbClr val="FF0000"/>
                </a:solidFill>
              </a:rPr>
              <a:t>maintenir </a:t>
            </a:r>
            <a:r>
              <a:rPr lang="fr-FR" sz="2400" b="1" dirty="0">
                <a:solidFill>
                  <a:srgbClr val="FF0000"/>
                </a:solidFill>
              </a:rPr>
              <a:t>le coût de l’adhésion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51720" y="105273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BILAN FINANCIER</a:t>
            </a:r>
            <a:endParaRPr lang="fr-FR" sz="3600" b="1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643570" y="2285992"/>
            <a:ext cx="3036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BILAN FINANCIER</a:t>
            </a:r>
          </a:p>
          <a:p>
            <a:pPr algn="ctr"/>
            <a:r>
              <a:rPr lang="fr-FR" sz="2400" b="1" dirty="0" smtClean="0"/>
              <a:t>(</a:t>
            </a:r>
            <a:r>
              <a:rPr lang="fr-FR" sz="2400" b="1" dirty="0" err="1" smtClean="0"/>
              <a:t>assoconnect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pic>
        <p:nvPicPr>
          <p:cNvPr id="21" name="Image 20" descr="assoconn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71546"/>
            <a:ext cx="4352925" cy="5610225"/>
          </a:xfrm>
          <a:prstGeom prst="rect">
            <a:avLst/>
          </a:prstGeom>
        </p:spPr>
      </p:pic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6143636" y="4000504"/>
          <a:ext cx="2335198" cy="1085489"/>
        </p:xfrm>
        <a:graphic>
          <a:graphicData uri="http://schemas.openxmlformats.org/drawingml/2006/table">
            <a:tbl>
              <a:tblPr/>
              <a:tblGrid>
                <a:gridCol w="2335198"/>
              </a:tblGrid>
              <a:tr h="7061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Les documents de comptabilité complets sont consultables auprès de Francis HAMM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25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7920880" cy="3960440"/>
          </a:xfrm>
        </p:spPr>
        <p:txBody>
          <a:bodyPr>
            <a:normAutofit/>
          </a:bodyPr>
          <a:lstStyle/>
          <a:p>
            <a:r>
              <a:rPr lang="fr-FR" dirty="0" smtClean="0"/>
              <a:t>       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PARTICIPATION du club aux ORGANISATIONS</a:t>
            </a:r>
            <a:endParaRPr lang="fr-FR" sz="2800" b="1" u="sng" dirty="0"/>
          </a:p>
        </p:txBody>
      </p:sp>
      <p:pic>
        <p:nvPicPr>
          <p:cNvPr id="11" name="Image 10" descr="anim 20238.jpg"/>
          <p:cNvPicPr>
            <a:picLocks noChangeAspect="1"/>
          </p:cNvPicPr>
          <p:nvPr/>
        </p:nvPicPr>
        <p:blipFill>
          <a:blip r:embed="rId3"/>
          <a:srcRect r="1312" b="5932"/>
          <a:stretch>
            <a:fillRect/>
          </a:stretch>
        </p:blipFill>
        <p:spPr>
          <a:xfrm>
            <a:off x="785786" y="2357430"/>
            <a:ext cx="7643866" cy="2643206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447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642350" cy="1008063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ASSEMBLEE GENERALE DU </a:t>
            </a:r>
            <a:r>
              <a:rPr lang="fr-FR" sz="3200" b="1" dirty="0" smtClean="0">
                <a:solidFill>
                  <a:schemeClr val="bg1"/>
                </a:solidFill>
              </a:rPr>
              <a:t>23 </a:t>
            </a:r>
            <a:r>
              <a:rPr lang="fr-FR" sz="3200" b="1" dirty="0">
                <a:solidFill>
                  <a:schemeClr val="bg1"/>
                </a:solidFill>
              </a:rPr>
              <a:t>septembre </a:t>
            </a:r>
            <a:r>
              <a:rPr lang="fr-FR" sz="3200" b="1" dirty="0" smtClean="0">
                <a:solidFill>
                  <a:schemeClr val="bg1"/>
                </a:solidFill>
              </a:rPr>
              <a:t>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100" name="Sous-titre 448"/>
          <p:cNvSpPr>
            <a:spLocks noGrp="1"/>
          </p:cNvSpPr>
          <p:nvPr>
            <p:ph type="subTitle" idx="4294967295"/>
          </p:nvPr>
        </p:nvSpPr>
        <p:spPr>
          <a:xfrm>
            <a:off x="1116013" y="1412875"/>
            <a:ext cx="7127875" cy="73024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b="1" u="sng" dirty="0" smtClean="0"/>
              <a:t>ELECTION DU 1/3 SORTANT</a:t>
            </a:r>
            <a:endParaRPr lang="fr-FR" b="1" u="sng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/>
        </p:nvSpPr>
        <p:spPr>
          <a:xfrm>
            <a:off x="7380288" y="6237288"/>
            <a:ext cx="1763712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66769F-A9C6-4D64-9AC4-475B929982A7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2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348" y="2143116"/>
            <a:ext cx="77867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Membres</a:t>
            </a:r>
            <a:r>
              <a:rPr lang="en-US" sz="2800" b="1" u="sng" dirty="0" smtClean="0">
                <a:solidFill>
                  <a:srgbClr val="FF0000"/>
                </a:solidFill>
              </a:rPr>
              <a:t> du bureau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sortants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*</a:t>
            </a:r>
            <a:r>
              <a:rPr lang="en-US" sz="2400" b="1" dirty="0" smtClean="0">
                <a:solidFill>
                  <a:srgbClr val="FF0000"/>
                </a:solidFill>
              </a:rPr>
              <a:t>Jean-Marie TAUDIN (</a:t>
            </a:r>
            <a:r>
              <a:rPr lang="en-US" sz="2400" b="1" u="sng" dirty="0" smtClean="0">
                <a:solidFill>
                  <a:srgbClr val="FF0000"/>
                </a:solidFill>
              </a:rPr>
              <a:t>ne se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représente</a:t>
            </a:r>
            <a:r>
              <a:rPr lang="en-US" sz="2400" b="1" u="sng" dirty="0" smtClean="0">
                <a:solidFill>
                  <a:srgbClr val="FF0000"/>
                </a:solidFill>
              </a:rPr>
              <a:t> pas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*</a:t>
            </a:r>
            <a:r>
              <a:rPr lang="en-US" sz="2400" b="1" dirty="0" smtClean="0">
                <a:solidFill>
                  <a:srgbClr val="FF0000"/>
                </a:solidFill>
              </a:rPr>
              <a:t>Dominique PELLETAN (se </a:t>
            </a:r>
            <a:r>
              <a:rPr lang="en-US" sz="2400" b="1" dirty="0" err="1" smtClean="0">
                <a:solidFill>
                  <a:srgbClr val="FF0000"/>
                </a:solidFill>
              </a:rPr>
              <a:t>représente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*</a:t>
            </a:r>
            <a:r>
              <a:rPr lang="en-US" sz="2400" b="1" dirty="0" smtClean="0">
                <a:solidFill>
                  <a:srgbClr val="FF0000"/>
                </a:solidFill>
              </a:rPr>
              <a:t>Jean-Michel PEYOT     (se </a:t>
            </a:r>
            <a:r>
              <a:rPr lang="en-US" sz="2400" b="1" dirty="0" err="1" smtClean="0">
                <a:solidFill>
                  <a:srgbClr val="FF0000"/>
                </a:solidFill>
              </a:rPr>
              <a:t>représente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u="sng" dirty="0" smtClean="0">
                <a:solidFill>
                  <a:schemeClr val="tx2"/>
                </a:solidFill>
              </a:rPr>
              <a:t>Candidatures: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800" b="1" dirty="0" smtClean="0"/>
              <a:t>	* </a:t>
            </a:r>
            <a:r>
              <a:rPr lang="en-US" sz="2400" b="1" dirty="0" smtClean="0"/>
              <a:t>Gilles LABARTHE</a:t>
            </a:r>
          </a:p>
          <a:p>
            <a:r>
              <a:rPr lang="en-US" sz="2400" b="1" dirty="0" smtClean="0"/>
              <a:t>	* </a:t>
            </a:r>
            <a:r>
              <a:rPr lang="en-US" sz="2400" b="1" dirty="0" err="1" smtClean="0"/>
              <a:t>Hervé</a:t>
            </a:r>
            <a:r>
              <a:rPr lang="en-US" sz="2400" b="1" dirty="0" smtClean="0"/>
              <a:t> LAUQUIER</a:t>
            </a:r>
          </a:p>
          <a:p>
            <a:r>
              <a:rPr lang="en-US" sz="2400" b="1" dirty="0" smtClean="0"/>
              <a:t>	* Vincent LEGOUPIL</a:t>
            </a:r>
          </a:p>
          <a:p>
            <a:endParaRPr lang="en-US" sz="2400" b="1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VOTE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285720" y="1142960"/>
            <a:ext cx="8858280" cy="571504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90000"/>
              </a:lnSpc>
            </a:pPr>
            <a:r>
              <a:rPr lang="fr-FR" sz="4000" b="1" u="sng" dirty="0" smtClean="0">
                <a:solidFill>
                  <a:schemeClr val="tx1"/>
                </a:solidFill>
              </a:rPr>
              <a:t>Ordre du jour</a:t>
            </a:r>
            <a:r>
              <a:rPr lang="fr-FR" b="1" u="sng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b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u="sng" dirty="0" smtClean="0">
                <a:solidFill>
                  <a:schemeClr val="tx1"/>
                </a:solidFill>
              </a:rPr>
              <a:t>Le mot du Président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Rapport moral         </a:t>
            </a:r>
            <a:r>
              <a:rPr lang="fr-FR" sz="2000" b="1" dirty="0" smtClean="0">
                <a:solidFill>
                  <a:schemeClr val="tx1"/>
                </a:solidFill>
              </a:rPr>
              <a:t>(Patrice et Dominique)</a:t>
            </a:r>
            <a:endParaRPr lang="fr-FR" sz="2000" b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Rapport financier    </a:t>
            </a:r>
            <a:r>
              <a:rPr lang="fr-FR" sz="2000" b="1" dirty="0" smtClean="0">
                <a:solidFill>
                  <a:schemeClr val="tx1"/>
                </a:solidFill>
              </a:rPr>
              <a:t>(Francis et Dominique)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Renouvellement du 1/3 du bureau </a:t>
            </a:r>
            <a:r>
              <a:rPr lang="fr-FR" sz="2100" b="1" dirty="0" smtClean="0">
                <a:solidFill>
                  <a:schemeClr val="tx1"/>
                </a:solidFill>
              </a:rPr>
              <a:t>(vote éventuel ??)</a:t>
            </a:r>
            <a:r>
              <a:rPr lang="fr-FR" b="1" dirty="0" smtClean="0">
                <a:solidFill>
                  <a:schemeClr val="tx1"/>
                </a:solidFill>
              </a:rPr>
              <a:t>	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Rappel infos sur le site		</a:t>
            </a:r>
            <a:r>
              <a:rPr lang="fr-FR" sz="2000" b="1" dirty="0" smtClean="0">
                <a:solidFill>
                  <a:schemeClr val="tx1"/>
                </a:solidFill>
              </a:rPr>
              <a:t>(Patrice)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Fin des inscriptions UFOLEP , Membres     Honoraires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Inscriptions </a:t>
            </a:r>
            <a:r>
              <a:rPr lang="fr-FR" b="1" dirty="0" err="1" smtClean="0">
                <a:solidFill>
                  <a:schemeClr val="tx1"/>
                </a:solidFill>
              </a:rPr>
              <a:t>FFVélo</a:t>
            </a:r>
            <a:r>
              <a:rPr lang="fr-FR" b="1" dirty="0" smtClean="0">
                <a:solidFill>
                  <a:schemeClr val="tx1"/>
                </a:solidFill>
              </a:rPr>
              <a:t> à prévoir avant le 31 décembre 2023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Pré- projets 2024 et </a:t>
            </a:r>
            <a:r>
              <a:rPr lang="fr-FR" sz="2600" b="1" dirty="0" smtClean="0">
                <a:solidFill>
                  <a:schemeClr val="tx1"/>
                </a:solidFill>
              </a:rPr>
              <a:t>sondage éventuelle participation</a:t>
            </a:r>
            <a:r>
              <a:rPr lang="fr-FR" b="1" dirty="0" smtClean="0">
                <a:solidFill>
                  <a:schemeClr val="tx1"/>
                </a:solidFill>
              </a:rPr>
              <a:t>        			</a:t>
            </a:r>
            <a:r>
              <a:rPr lang="fr-FR" sz="2100" b="1" dirty="0" smtClean="0">
                <a:solidFill>
                  <a:schemeClr val="tx1"/>
                </a:solidFill>
              </a:rPr>
              <a:t>( Dominique et Patrice 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Questions diverses et variées + Synthèse questionnaire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Commande vêtements et ….pot de l’amitié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447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642350" cy="1008063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ASSEMBLEE GENERALE DU </a:t>
            </a:r>
            <a:r>
              <a:rPr lang="fr-FR" sz="3200" b="1" dirty="0" smtClean="0">
                <a:solidFill>
                  <a:schemeClr val="bg1"/>
                </a:solidFill>
              </a:rPr>
              <a:t>26 </a:t>
            </a:r>
            <a:r>
              <a:rPr lang="fr-FR" sz="3200" b="1" dirty="0">
                <a:solidFill>
                  <a:schemeClr val="bg1"/>
                </a:solidFill>
              </a:rPr>
              <a:t>septembre </a:t>
            </a:r>
            <a:r>
              <a:rPr lang="fr-FR" sz="3200" b="1" dirty="0" smtClean="0">
                <a:solidFill>
                  <a:schemeClr val="bg1"/>
                </a:solidFill>
              </a:rPr>
              <a:t>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100" name="Sous-titre 448"/>
          <p:cNvSpPr>
            <a:spLocks noGrp="1"/>
          </p:cNvSpPr>
          <p:nvPr>
            <p:ph type="subTitle" idx="4294967295"/>
          </p:nvPr>
        </p:nvSpPr>
        <p:spPr>
          <a:xfrm>
            <a:off x="1116013" y="1412875"/>
            <a:ext cx="7127875" cy="39608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b="1" u="sng"/>
              <a:t>INFO SUR LE SITE</a:t>
            </a:r>
          </a:p>
        </p:txBody>
      </p:sp>
      <p:sp>
        <p:nvSpPr>
          <p:cNvPr id="7" name="Espace réservé du numéro de diapositive 6"/>
          <p:cNvSpPr txBox="1">
            <a:spLocks noGrp="1"/>
          </p:cNvSpPr>
          <p:nvPr/>
        </p:nvSpPr>
        <p:spPr>
          <a:xfrm>
            <a:off x="7380288" y="6237288"/>
            <a:ext cx="1763712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66769F-A9C6-4D64-9AC4-475B929982A7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2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pic>
        <p:nvPicPr>
          <p:cNvPr id="4104" name="Picture 8" descr="Ecran acceuil site"/>
          <p:cNvPicPr>
            <a:picLocks noChangeAspect="1" noChangeArrowheads="1"/>
          </p:cNvPicPr>
          <p:nvPr/>
        </p:nvPicPr>
        <p:blipFill>
          <a:blip r:embed="rId3" cstate="print"/>
          <a:srcRect b="23143"/>
          <a:stretch>
            <a:fillRect/>
          </a:stretch>
        </p:blipFill>
        <p:spPr bwMode="auto">
          <a:xfrm>
            <a:off x="827088" y="2170113"/>
            <a:ext cx="7777162" cy="29733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fr-FR" b="1" dirty="0" smtClean="0"/>
          </a:p>
          <a:p>
            <a:pPr algn="ctr" eaLnBrk="1" hangingPunct="1"/>
            <a:endParaRPr lang="fr-FR" b="1" dirty="0" smtClean="0"/>
          </a:p>
          <a:p>
            <a:pPr algn="ctr" eaLnBrk="1" hangingPunct="1"/>
            <a:r>
              <a:rPr lang="fr-FR" b="1" dirty="0" smtClean="0">
                <a:solidFill>
                  <a:schemeClr val="tx1"/>
                </a:solidFill>
              </a:rPr>
              <a:t>Fin des inscriptions licenciés UFOLEP et des Membres Honoraires en possession de leur licence </a:t>
            </a:r>
            <a:r>
              <a:rPr lang="fr-FR" b="1" dirty="0" err="1" smtClean="0">
                <a:solidFill>
                  <a:schemeClr val="tx1"/>
                </a:solidFill>
              </a:rPr>
              <a:t>Ufolep</a:t>
            </a:r>
            <a:r>
              <a:rPr lang="fr-FR" b="1" dirty="0" smtClean="0">
                <a:solidFill>
                  <a:schemeClr val="tx1"/>
                </a:solidFill>
              </a:rPr>
              <a:t> 2023/2024 </a:t>
            </a:r>
            <a:r>
              <a:rPr lang="fr-FR" sz="2400" b="1" dirty="0" smtClean="0">
                <a:solidFill>
                  <a:schemeClr val="tx1"/>
                </a:solidFill>
              </a:rPr>
              <a:t>(Photocopie obligatoire)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La demande de licence ne nécessite plus de certificat médical</a:t>
            </a:r>
          </a:p>
          <a:p>
            <a:pPr algn="ctr" eaLnBrk="1" hangingPunct="1">
              <a:buFontTx/>
              <a:buNone/>
            </a:pPr>
            <a:endParaRPr lang="fr-FR" sz="1600" b="1" dirty="0" smtClean="0">
              <a:solidFill>
                <a:srgbClr val="FF3300"/>
              </a:solidFill>
            </a:endParaRPr>
          </a:p>
          <a:p>
            <a:pPr eaLnBrk="1" hangingPunct="1"/>
            <a:endParaRPr lang="fr-FR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357158" y="1412776"/>
            <a:ext cx="8429684" cy="44451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fr-FR" b="1" u="sng" dirty="0" smtClean="0">
                <a:solidFill>
                  <a:schemeClr val="tx1"/>
                </a:solidFill>
              </a:rPr>
              <a:t>Inscriptions </a:t>
            </a:r>
            <a:r>
              <a:rPr lang="fr-FR" b="1" u="sng" dirty="0" err="1" smtClean="0">
                <a:solidFill>
                  <a:schemeClr val="tx1"/>
                </a:solidFill>
              </a:rPr>
              <a:t>FFVélo</a:t>
            </a:r>
            <a:r>
              <a:rPr lang="fr-FR" b="1" u="sng" dirty="0" smtClean="0">
                <a:solidFill>
                  <a:schemeClr val="tx1"/>
                </a:solidFill>
              </a:rPr>
              <a:t> à prévoir avant le 31 décembre 2023</a:t>
            </a:r>
          </a:p>
          <a:p>
            <a:pPr>
              <a:lnSpc>
                <a:spcPct val="80000"/>
              </a:lnSpc>
            </a:pPr>
            <a:endParaRPr lang="fr-FR" b="1" u="sng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r-FR" b="1" u="sng" dirty="0" smtClean="0">
                <a:solidFill>
                  <a:schemeClr val="tx1"/>
                </a:solidFill>
              </a:rPr>
              <a:t>Tarifs 2024 (à valider):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		*  Adulte Petit braquet : 85€</a:t>
            </a:r>
          </a:p>
          <a:p>
            <a:pPr algn="l">
              <a:lnSpc>
                <a:spcPct val="8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		*  Grand Braquet : 133 €</a:t>
            </a:r>
          </a:p>
          <a:p>
            <a:pPr algn="l">
              <a:lnSpc>
                <a:spcPct val="8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		*  Couple Petit braquet :154,50€</a:t>
            </a:r>
          </a:p>
          <a:p>
            <a:pPr algn="l">
              <a:lnSpc>
                <a:spcPct val="80000"/>
              </a:lnSpc>
            </a:pPr>
            <a:r>
              <a:rPr lang="fr-FR" b="1" dirty="0" smtClean="0">
                <a:solidFill>
                  <a:schemeClr val="tx1"/>
                </a:solidFill>
              </a:rPr>
              <a:t>		*  Revue : 24€ (option)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La demande de licence ne nécessite plus de certificat médical mais le licencié devra fournir une attestation sur l’honneur:</a:t>
            </a:r>
          </a:p>
          <a:p>
            <a:pPr algn="l"/>
            <a:r>
              <a:rPr lang="fr-FR" b="1" dirty="0" smtClean="0">
                <a:solidFill>
                  <a:srgbClr val="FF0000"/>
                </a:solidFill>
              </a:rPr>
              <a:t> 	</a:t>
            </a:r>
            <a:r>
              <a:rPr lang="fr-FR" sz="2600" b="1" dirty="0" smtClean="0">
                <a:solidFill>
                  <a:srgbClr val="FF0000"/>
                </a:solidFill>
              </a:rPr>
              <a:t>*	après avoir renseigné un questionnaire de santé</a:t>
            </a:r>
          </a:p>
          <a:p>
            <a:pPr algn="l"/>
            <a:r>
              <a:rPr lang="fr-FR" sz="2600" b="1" dirty="0" smtClean="0">
                <a:solidFill>
                  <a:srgbClr val="FF0000"/>
                </a:solidFill>
              </a:rPr>
              <a:t>	*	avoir lu et assimilé les 10 règles d’or</a:t>
            </a:r>
          </a:p>
          <a:p>
            <a:pPr algn="l"/>
            <a:r>
              <a:rPr lang="fr-FR" sz="2600" b="1" dirty="0" smtClean="0">
                <a:solidFill>
                  <a:srgbClr val="FF0000"/>
                </a:solidFill>
              </a:rPr>
              <a:t>	*	avoir pris connaissance de  la possibilité de consulter les 		recommandations de bonne pratique 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124744"/>
            <a:ext cx="7528920" cy="41044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Pré- projets 2024</a:t>
            </a:r>
          </a:p>
          <a:p>
            <a:pPr algn="l" eaLnBrk="1" hangingPunct="1">
              <a:buFontTx/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Organisations club: 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2400" b="1" smtClean="0">
                <a:solidFill>
                  <a:schemeClr val="tx1"/>
                </a:solidFill>
              </a:rPr>
              <a:t>Cyclotourisme vers Génissac</a:t>
            </a:r>
            <a:r>
              <a:rPr lang="fr-FR" sz="2400" b="1" dirty="0" smtClean="0">
                <a:solidFill>
                  <a:schemeClr val="tx1"/>
                </a:solidFill>
              </a:rPr>
              <a:t>, </a:t>
            </a:r>
            <a:r>
              <a:rPr lang="fr-FR" sz="2400" b="1" dirty="0" err="1" smtClean="0">
                <a:solidFill>
                  <a:schemeClr val="tx1"/>
                </a:solidFill>
              </a:rPr>
              <a:t>Branne</a:t>
            </a:r>
            <a:r>
              <a:rPr lang="fr-FR" sz="2400" b="1" dirty="0" smtClean="0">
                <a:solidFill>
                  <a:schemeClr val="tx1"/>
                </a:solidFill>
              </a:rPr>
              <a:t>, </a:t>
            </a:r>
            <a:r>
              <a:rPr lang="fr-FR" sz="2400" b="1" dirty="0" err="1" smtClean="0">
                <a:solidFill>
                  <a:schemeClr val="tx1"/>
                </a:solidFill>
              </a:rPr>
              <a:t>etc</a:t>
            </a:r>
            <a:r>
              <a:rPr lang="fr-FR" sz="2400" b="1" dirty="0" smtClean="0">
                <a:solidFill>
                  <a:schemeClr val="tx1"/>
                </a:solidFill>
              </a:rPr>
              <a:t> … (à partir d’</a:t>
            </a:r>
            <a:r>
              <a:rPr lang="fr-FR" sz="2100" b="1" dirty="0" smtClean="0">
                <a:solidFill>
                  <a:schemeClr val="tx1"/>
                </a:solidFill>
              </a:rPr>
              <a:t>Avril)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Sortie 2 jours début de saison fin avril  &gt;&gt; Lot et Garonne</a:t>
            </a:r>
            <a:endParaRPr lang="fr-FR" sz="2400" b="1" u="sng" dirty="0" smtClean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Pentecôte (</a:t>
            </a:r>
            <a:r>
              <a:rPr lang="fr-FR" sz="2000" b="1" dirty="0" smtClean="0">
                <a:solidFill>
                  <a:schemeClr val="tx1"/>
                </a:solidFill>
              </a:rPr>
              <a:t>18, 19 et 20 mai</a:t>
            </a:r>
            <a:r>
              <a:rPr lang="fr-FR" sz="2400" b="1" dirty="0" smtClean="0">
                <a:solidFill>
                  <a:schemeClr val="tx1"/>
                </a:solidFill>
              </a:rPr>
              <a:t>) :  Gers ??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Fête du Vélo début juin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Séjour club en juin dans le Jura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chemeClr val="tx1"/>
                </a:solidFill>
              </a:rPr>
              <a:t>Organisations extérieures: 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Journée d’ouverture FF Vélo en Mars</a:t>
            </a:r>
          </a:p>
          <a:p>
            <a:pPr algn="l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Brevets RAA : 100km,150km, 200km et + si affinités …en avril</a:t>
            </a:r>
          </a:p>
          <a:p>
            <a:pPr eaLnBrk="1" hangingPunct="1">
              <a:lnSpc>
                <a:spcPct val="90000"/>
              </a:lnSpc>
            </a:pPr>
            <a:endParaRPr lang="fr-FR" sz="2400" b="1" dirty="0" smtClean="0"/>
          </a:p>
          <a:p>
            <a:pPr eaLnBrk="1" hangingPunct="1">
              <a:lnSpc>
                <a:spcPct val="90000"/>
              </a:lnSpc>
            </a:pPr>
            <a:endParaRPr lang="fr-FR" sz="2400" b="1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600" y="5085184"/>
            <a:ext cx="7561263" cy="156966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Dernier rendez </a:t>
            </a:r>
            <a:r>
              <a:rPr lang="fr-FR" sz="3200" b="1" dirty="0">
                <a:solidFill>
                  <a:srgbClr val="FF0000"/>
                </a:solidFill>
              </a:rPr>
              <a:t>vous pour </a:t>
            </a:r>
            <a:r>
              <a:rPr lang="fr-FR" sz="3200" b="1" dirty="0" smtClean="0">
                <a:solidFill>
                  <a:srgbClr val="FF0000"/>
                </a:solidFill>
              </a:rPr>
              <a:t>vos inscriptions aux organisations du club à </a:t>
            </a:r>
            <a:r>
              <a:rPr lang="fr-FR" sz="3200" b="1" dirty="0">
                <a:solidFill>
                  <a:srgbClr val="FF0000"/>
                </a:solidFill>
              </a:rPr>
              <a:t>la réunion générale </a:t>
            </a:r>
            <a:r>
              <a:rPr lang="fr-FR" sz="3200" b="1" dirty="0" smtClean="0">
                <a:solidFill>
                  <a:srgbClr val="FF0000"/>
                </a:solidFill>
              </a:rPr>
              <a:t>de janvier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071546"/>
            <a:ext cx="7742267" cy="5572163"/>
          </a:xfrm>
        </p:spPr>
        <p:txBody>
          <a:bodyPr>
            <a:normAutofit/>
          </a:bodyPr>
          <a:lstStyle/>
          <a:p>
            <a:pPr eaLnBrk="1" hangingPunct="1"/>
            <a:endParaRPr lang="fr-FR" sz="9800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fr-FR" sz="6200" b="1" dirty="0" smtClean="0">
              <a:solidFill>
                <a:schemeClr val="tx1"/>
              </a:solidFill>
            </a:endParaRPr>
          </a:p>
          <a:p>
            <a:pPr eaLnBrk="1" hangingPunct="1"/>
            <a:endParaRPr lang="fr-FR" sz="6200" b="1" dirty="0" smtClean="0">
              <a:solidFill>
                <a:schemeClr val="tx1"/>
              </a:solidFill>
            </a:endParaRPr>
          </a:p>
        </p:txBody>
      </p:sp>
      <p:pic>
        <p:nvPicPr>
          <p:cNvPr id="11" name="Image 2" descr="tenues 30 ans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7607958" cy="3643338"/>
          </a:xfrm>
          <a:prstGeom prst="rect">
            <a:avLst/>
          </a:prstGeom>
          <a:noFill/>
          <a:ln w="25400">
            <a:solidFill>
              <a:srgbClr val="06A656"/>
            </a:solidFill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142976" y="5357826"/>
            <a:ext cx="6215106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NE PAS OUBLIER VOTRE COMMANDE DE VETEMENTS POUR CETTE FIN D’ANNEE</a:t>
            </a:r>
            <a:endParaRPr lang="fr-F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857232"/>
            <a:ext cx="8170895" cy="5572163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fr-FR" sz="9800" b="1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fr-FR" sz="9800" b="1" i="1" dirty="0" smtClean="0">
                <a:solidFill>
                  <a:srgbClr val="FF0000"/>
                </a:solidFill>
              </a:rPr>
              <a:t>QUESTIONS DIVERSES</a:t>
            </a:r>
            <a:r>
              <a:rPr lang="fr-FR" sz="9800" dirty="0" smtClean="0">
                <a:solidFill>
                  <a:srgbClr val="FF0000"/>
                </a:solidFill>
              </a:rPr>
              <a:t>  …et nombreuses </a:t>
            </a:r>
            <a:r>
              <a:rPr lang="fr-FR" sz="9800" dirty="0" smtClean="0">
                <a:solidFill>
                  <a:schemeClr val="tx1"/>
                </a:solidFill>
              </a:rPr>
              <a:t>??</a:t>
            </a:r>
          </a:p>
          <a:p>
            <a:pPr algn="l"/>
            <a:endParaRPr lang="fr-FR" sz="6200" b="1" dirty="0" smtClean="0">
              <a:solidFill>
                <a:srgbClr val="FF0000"/>
              </a:solidFill>
            </a:endParaRPr>
          </a:p>
          <a:p>
            <a:r>
              <a:rPr lang="fr-FR" sz="6200" b="1" dirty="0" smtClean="0">
                <a:solidFill>
                  <a:srgbClr val="FF0000"/>
                </a:solidFill>
              </a:rPr>
              <a:t>C’est au cours de cette soirée que vous pouvez vous exprimer et faire des propositions dans le but d’améliorer notre fonctionnement</a:t>
            </a:r>
          </a:p>
          <a:p>
            <a:pPr algn="l" eaLnBrk="1" hangingPunct="1"/>
            <a:endParaRPr lang="fr-FR" sz="6200" b="1" dirty="0" smtClean="0">
              <a:solidFill>
                <a:schemeClr val="tx2"/>
              </a:solidFill>
            </a:endParaRPr>
          </a:p>
          <a:p>
            <a:pPr algn="l"/>
            <a:r>
              <a:rPr lang="fr-FR" sz="6200" b="1" dirty="0" smtClean="0">
                <a:solidFill>
                  <a:schemeClr val="tx1"/>
                </a:solidFill>
              </a:rPr>
              <a:t>Aussi afin de redynamiser votre section,</a:t>
            </a:r>
          </a:p>
          <a:p>
            <a:pPr algn="l"/>
            <a:endParaRPr lang="fr-FR" sz="6200" b="1" dirty="0" smtClean="0">
              <a:solidFill>
                <a:schemeClr val="tx1"/>
              </a:solidFill>
              <a:sym typeface="Wingdings"/>
            </a:endParaRPr>
          </a:p>
          <a:p>
            <a:pPr algn="l"/>
            <a:r>
              <a:rPr lang="fr-FR" sz="6200" b="1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fr-FR" sz="6200" b="1" dirty="0" smtClean="0">
                <a:solidFill>
                  <a:schemeClr val="tx1"/>
                </a:solidFill>
              </a:rPr>
              <a:t> Quelles évolutions souhaiteriez-vous apporter aux organisations et activités actuelles, à la gestion du club ?  </a:t>
            </a:r>
          </a:p>
          <a:p>
            <a:pPr algn="l"/>
            <a:endParaRPr lang="fr-FR" sz="6200" b="1" dirty="0" smtClean="0">
              <a:solidFill>
                <a:schemeClr val="tx1"/>
              </a:solidFill>
              <a:sym typeface="Wingdings"/>
            </a:endParaRPr>
          </a:p>
          <a:p>
            <a:pPr algn="l">
              <a:buFont typeface="Wingdings"/>
              <a:buChar char="à"/>
            </a:pPr>
            <a:r>
              <a:rPr lang="fr-FR" sz="6200" b="1" dirty="0" smtClean="0">
                <a:solidFill>
                  <a:schemeClr val="tx1"/>
                </a:solidFill>
              </a:rPr>
              <a:t>Quelles activités nouvelles, plus en adéquation avec votre besoin de rouler ensemble souhaiteriez mettre en place </a:t>
            </a:r>
          </a:p>
          <a:p>
            <a:pPr algn="l">
              <a:buFont typeface="Wingdings"/>
              <a:buChar char="à"/>
            </a:pPr>
            <a:endParaRPr lang="fr-FR" sz="6200" b="1" i="1" dirty="0" smtClean="0">
              <a:solidFill>
                <a:schemeClr val="tx1"/>
              </a:solidFill>
            </a:endParaRPr>
          </a:p>
          <a:p>
            <a:pPr algn="l">
              <a:buFont typeface="Wingdings"/>
              <a:buChar char="à"/>
            </a:pPr>
            <a:r>
              <a:rPr lang="fr-FR" sz="11100" b="1" i="1" dirty="0" smtClean="0">
                <a:solidFill>
                  <a:srgbClr val="FF0000"/>
                </a:solidFill>
              </a:rPr>
              <a:t>ET pour finir POT DE L’AMITIE</a:t>
            </a:r>
          </a:p>
          <a:p>
            <a:pPr eaLnBrk="1" hangingPunct="1"/>
            <a:endParaRPr lang="fr-FR" sz="11100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Image 7" descr="image_1492208_20221017_ob_1af1b2_verre-ap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5397" y="4857760"/>
            <a:ext cx="1792883" cy="12948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128792" cy="3960440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1"/>
                </a:solidFill>
              </a:rPr>
              <a:t>RAPPORT MORAL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Adhérents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Résultats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Entraînement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Sécurité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Bénévoles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86710" y="6286520"/>
            <a:ext cx="13572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071546"/>
            <a:ext cx="7127875" cy="396081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Adhérents:  </a:t>
            </a:r>
          </a:p>
          <a:p>
            <a:pPr marL="609600" indent="-609600" eaLnBrk="1" hangingPunct="1">
              <a:buFontTx/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Votre section compte 107 adhérents dont 3 féminines.</a:t>
            </a:r>
          </a:p>
          <a:p>
            <a:pPr marL="609600" indent="-609600" eaLnBrk="1" hangingPunct="1">
              <a:buFontTx/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(Effectif stable par rapport à 2021-2022)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1500166" y="2500306"/>
          <a:ext cx="614366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142976" y="1071546"/>
            <a:ext cx="7128792" cy="3960440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1"/>
                </a:solidFill>
              </a:rPr>
              <a:t>Effectifs par fédérations … depuis 2007: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graphicFrame>
        <p:nvGraphicFramePr>
          <p:cNvPr id="9" name="Graphique 8"/>
          <p:cNvGraphicFramePr/>
          <p:nvPr/>
        </p:nvGraphicFramePr>
        <p:xfrm>
          <a:off x="500034" y="1571612"/>
          <a:ext cx="828680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128792" cy="3960440"/>
          </a:xfrm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0A22E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Le groupe 1</a:t>
            </a:r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fr-FR" sz="24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:  </a:t>
            </a:r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rythme soutenu dans un esprit 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« </a:t>
            </a:r>
            <a:r>
              <a:rPr lang="fr-FR" sz="2400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cyclosportif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 ».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0A22E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400" b="1" u="sng" dirty="0" smtClean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0A22E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339933"/>
                </a:solidFill>
                <a:latin typeface="Arial Black" pitchFamily="34" charset="0"/>
                <a:cs typeface="Arial" charset="0"/>
              </a:rPr>
              <a:t>Le groupe 2</a:t>
            </a:r>
            <a:r>
              <a:rPr lang="fr-FR" sz="2400" dirty="0" smtClean="0">
                <a:solidFill>
                  <a:srgbClr val="339933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:  rythme soutenu mais régulier sans esprit « compétition »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0A22E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400" b="1" u="sng" dirty="0" smtClean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0A22E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Le groupe 3</a:t>
            </a:r>
            <a:r>
              <a:rPr lang="fr-FR" sz="2400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:  le </a:t>
            </a:r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rythme plus modéré dans un esprit cyclotouriste</a:t>
            </a:r>
            <a:endParaRPr lang="fr-FR" sz="2400" dirty="0" smtClean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indent="-341313">
              <a:lnSpc>
                <a:spcPct val="80000"/>
              </a:lnSpc>
              <a:spcBef>
                <a:spcPts val="600"/>
              </a:spcBef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>
                <a:solidFill>
                  <a:srgbClr val="4E3B30"/>
                </a:solidFill>
                <a:latin typeface="Arial Black" pitchFamily="34" charset="0"/>
                <a:cs typeface="Arial" charset="0"/>
              </a:rPr>
              <a:t> </a:t>
            </a:r>
          </a:p>
          <a:p>
            <a:pPr marL="1084263" lvl="1" indent="-341313">
              <a:lnSpc>
                <a:spcPct val="80000"/>
              </a:lnSpc>
              <a:spcBef>
                <a:spcPts val="600"/>
              </a:spcBef>
              <a:buClr>
                <a:srgbClr val="F0A22E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Choisissez votre groupe et dans quel esprit vous souhaitez pratiquer le vélo.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0A22E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En revanche vous aurez à vous conformer aux règles de chaque groupe.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771800" y="1412776"/>
            <a:ext cx="3168352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200" b="1" u="sng" dirty="0" smtClean="0"/>
              <a:t>Rapport Moral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7" y="1196752"/>
            <a:ext cx="7643866" cy="51612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fr-FR" sz="4600" b="1" u="sng" dirty="0" smtClean="0">
                <a:solidFill>
                  <a:schemeClr val="tx1"/>
                </a:solidFill>
              </a:rPr>
              <a:t>Rapport Moral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3400" b="1" u="sng" dirty="0" smtClean="0">
                <a:solidFill>
                  <a:schemeClr val="tx1"/>
                </a:solidFill>
              </a:rPr>
              <a:t>Participations aux 12 entraînements grandes randonnées</a:t>
            </a:r>
            <a:r>
              <a:rPr lang="fr-FR" sz="3400" u="sng" dirty="0" smtClean="0">
                <a:solidFill>
                  <a:schemeClr val="tx1"/>
                </a:solidFill>
              </a:rPr>
              <a:t>:</a:t>
            </a:r>
            <a:r>
              <a:rPr lang="fr-FR" sz="3400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3400" b="1" dirty="0" smtClean="0">
                <a:solidFill>
                  <a:schemeClr val="tx1"/>
                </a:solidFill>
              </a:rPr>
              <a:t>10 à 15 participants en moyenne</a:t>
            </a:r>
          </a:p>
          <a:p>
            <a:pPr eaLnBrk="1" hangingPunct="1">
              <a:lnSpc>
                <a:spcPct val="80000"/>
              </a:lnSpc>
            </a:pPr>
            <a:r>
              <a:rPr lang="fr-FR" sz="3400" b="1" u="sng" dirty="0" smtClean="0">
                <a:solidFill>
                  <a:schemeClr val="tx1"/>
                </a:solidFill>
              </a:rPr>
              <a:t>Participations aux entraînement Médoc et Rive Droite</a:t>
            </a:r>
            <a:r>
              <a:rPr lang="fr-FR" sz="3400" u="sng" dirty="0" smtClean="0">
                <a:solidFill>
                  <a:schemeClr val="tx1"/>
                </a:solidFill>
              </a:rPr>
              <a:t>:</a:t>
            </a:r>
            <a:r>
              <a:rPr lang="fr-FR" sz="3400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3400" b="1" dirty="0" smtClean="0">
                <a:solidFill>
                  <a:schemeClr val="tx1"/>
                </a:solidFill>
              </a:rPr>
              <a:t>50 participants en moyenne sur 104 sorties programmées</a:t>
            </a:r>
            <a:r>
              <a:rPr lang="fr-FR" sz="3400" dirty="0" smtClean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******************************************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3400" b="1" u="sng" dirty="0" smtClean="0">
                <a:solidFill>
                  <a:srgbClr val="FF0000"/>
                </a:solidFill>
              </a:rPr>
              <a:t>Sorties et randonnées organisées par le club:</a:t>
            </a:r>
            <a:r>
              <a:rPr lang="fr-FR" sz="3400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3400" b="1" dirty="0" smtClean="0">
                <a:solidFill>
                  <a:schemeClr val="tx1"/>
                </a:solidFill>
              </a:rPr>
              <a:t>65 participations</a:t>
            </a:r>
            <a:r>
              <a:rPr lang="fr-FR" sz="3400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( </a:t>
            </a:r>
            <a:r>
              <a:rPr lang="fr-FR" sz="2800" b="1" dirty="0" err="1" smtClean="0">
                <a:solidFill>
                  <a:schemeClr val="tx1"/>
                </a:solidFill>
              </a:rPr>
              <a:t>FFVélo</a:t>
            </a:r>
            <a:r>
              <a:rPr lang="fr-FR" sz="2800" b="1" dirty="0" smtClean="0">
                <a:solidFill>
                  <a:schemeClr val="tx1"/>
                </a:solidFill>
              </a:rPr>
              <a:t> , </a:t>
            </a:r>
            <a:r>
              <a:rPr lang="fr-FR" sz="2800" b="1" dirty="0" err="1" smtClean="0">
                <a:solidFill>
                  <a:schemeClr val="tx1"/>
                </a:solidFill>
              </a:rPr>
              <a:t>Génissac</a:t>
            </a:r>
            <a:r>
              <a:rPr lang="fr-FR" sz="2800" b="1" dirty="0" smtClean="0">
                <a:solidFill>
                  <a:schemeClr val="tx1"/>
                </a:solidFill>
              </a:rPr>
              <a:t>, La Sauve, </a:t>
            </a:r>
            <a:r>
              <a:rPr lang="fr-FR" sz="2800" b="1" dirty="0" err="1" smtClean="0">
                <a:solidFill>
                  <a:schemeClr val="tx1"/>
                </a:solidFill>
              </a:rPr>
              <a:t>Branne</a:t>
            </a:r>
            <a:r>
              <a:rPr lang="fr-FR" sz="2800" b="1" dirty="0" smtClean="0">
                <a:solidFill>
                  <a:schemeClr val="tx1"/>
                </a:solidFill>
              </a:rPr>
              <a:t>, Tour de l’Estuaire,  sortie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Pays Basques de pentecôte et le Béarn/Pays </a:t>
            </a:r>
            <a:r>
              <a:rPr lang="fr-FR" sz="2800" b="1" dirty="0" err="1" smtClean="0">
                <a:solidFill>
                  <a:schemeClr val="tx1"/>
                </a:solidFill>
              </a:rPr>
              <a:t>BAsque</a:t>
            </a:r>
            <a:r>
              <a:rPr lang="fr-FR" sz="2800" b="1" dirty="0" smtClean="0">
                <a:solidFill>
                  <a:schemeClr val="tx1"/>
                </a:solidFill>
              </a:rPr>
              <a:t>) </a:t>
            </a:r>
          </a:p>
          <a:p>
            <a:pPr algn="ctr" eaLnBrk="1" hangingPunct="1">
              <a:lnSpc>
                <a:spcPct val="80000"/>
              </a:lnSpc>
            </a:pPr>
            <a:endParaRPr lang="fr-FR" sz="2800" b="1" u="sng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3400" b="1" u="sng" dirty="0" smtClean="0">
                <a:solidFill>
                  <a:srgbClr val="FF0000"/>
                </a:solidFill>
              </a:rPr>
              <a:t>Participation aux randonnées nationales:</a:t>
            </a:r>
            <a:r>
              <a:rPr lang="fr-FR" sz="3400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Les 3 brevets </a:t>
            </a:r>
            <a:r>
              <a:rPr lang="fr-FR" sz="2900" b="1" dirty="0" smtClean="0">
                <a:solidFill>
                  <a:schemeClr val="tx1"/>
                </a:solidFill>
              </a:rPr>
              <a:t>RAA </a:t>
            </a:r>
            <a:r>
              <a:rPr lang="fr-FR" sz="2300" b="1" dirty="0" smtClean="0">
                <a:solidFill>
                  <a:schemeClr val="tx1"/>
                </a:solidFill>
              </a:rPr>
              <a:t>(150km, 200km et 300km),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300" b="1" dirty="0" smtClean="0">
                <a:solidFill>
                  <a:schemeClr val="tx1"/>
                </a:solidFill>
              </a:rPr>
              <a:t>+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La BISIKLETA, la CYCLOÎC, l’ARDECHOISE et la BALADE CORREZIENNE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sz="2000" b="1" u="sng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3100" b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fr-FR" sz="20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142984"/>
            <a:ext cx="7992888" cy="387589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Rapport Moral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b="1" u="sng" dirty="0" smtClean="0">
                <a:solidFill>
                  <a:schemeClr val="tx1"/>
                </a:solidFill>
              </a:rPr>
              <a:t>Résultats des sorties organisées par le club</a:t>
            </a:r>
          </a:p>
          <a:p>
            <a:pPr algn="l" eaLnBrk="1" hangingPunct="1">
              <a:lnSpc>
                <a:spcPct val="90000"/>
              </a:lnSpc>
            </a:pPr>
            <a:endParaRPr lang="fr-FR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Ouverture </a:t>
            </a:r>
            <a:r>
              <a:rPr lang="fr-FR" sz="2400" b="1" dirty="0" err="1" smtClean="0">
                <a:solidFill>
                  <a:schemeClr val="tx1"/>
                </a:solidFill>
              </a:rPr>
              <a:t>FFVélo</a:t>
            </a:r>
            <a:r>
              <a:rPr lang="fr-FR" sz="2400" b="1" dirty="0" smtClean="0">
                <a:solidFill>
                  <a:schemeClr val="tx1"/>
                </a:solidFill>
              </a:rPr>
              <a:t> :             </a:t>
            </a:r>
            <a:r>
              <a:rPr lang="fr-FR" sz="2400" dirty="0" smtClean="0">
                <a:solidFill>
                  <a:schemeClr val="tx1"/>
                </a:solidFill>
              </a:rPr>
              <a:t>1 seul participant !! 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3 Sorties </a:t>
            </a:r>
            <a:r>
              <a:rPr lang="fr-FR" sz="2400" b="1" dirty="0" err="1" smtClean="0">
                <a:solidFill>
                  <a:schemeClr val="tx1"/>
                </a:solidFill>
              </a:rPr>
              <a:t>cyclo</a:t>
            </a:r>
            <a:r>
              <a:rPr lang="fr-FR" sz="2400" b="1" dirty="0" smtClean="0">
                <a:solidFill>
                  <a:schemeClr val="tx1"/>
                </a:solidFill>
              </a:rPr>
              <a:t> de </a:t>
            </a:r>
            <a:r>
              <a:rPr lang="fr-FR" sz="2400" b="1" dirty="0" err="1" smtClean="0">
                <a:solidFill>
                  <a:schemeClr val="tx1"/>
                </a:solidFill>
              </a:rPr>
              <a:t>Genissac</a:t>
            </a:r>
            <a:r>
              <a:rPr lang="fr-FR" sz="2400" b="1" dirty="0" smtClean="0">
                <a:solidFill>
                  <a:schemeClr val="tx1"/>
                </a:solidFill>
              </a:rPr>
              <a:t>, </a:t>
            </a:r>
            <a:r>
              <a:rPr lang="fr-FR" sz="2400" b="1" dirty="0" err="1" smtClean="0">
                <a:solidFill>
                  <a:schemeClr val="tx1"/>
                </a:solidFill>
              </a:rPr>
              <a:t>Branne</a:t>
            </a:r>
            <a:r>
              <a:rPr lang="fr-FR" sz="2400" b="1" dirty="0" smtClean="0">
                <a:solidFill>
                  <a:schemeClr val="tx1"/>
                </a:solidFill>
              </a:rPr>
              <a:t> et La Sauve :  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                        </a:t>
            </a:r>
            <a:r>
              <a:rPr lang="fr-FR" sz="2400" dirty="0" smtClean="0">
                <a:solidFill>
                  <a:schemeClr val="tx1"/>
                </a:solidFill>
              </a:rPr>
              <a:t>seulement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5 à 10 participants en moyenne 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Tour de l’Estuaire :              </a:t>
            </a:r>
            <a:r>
              <a:rPr lang="fr-FR" sz="2400" dirty="0" smtClean="0">
                <a:solidFill>
                  <a:schemeClr val="tx1"/>
                </a:solidFill>
              </a:rPr>
              <a:t>19 participants</a:t>
            </a:r>
          </a:p>
          <a:p>
            <a:pPr algn="l">
              <a:lnSpc>
                <a:spcPct val="9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Pays Basque : </a:t>
            </a:r>
            <a:r>
              <a:rPr lang="fr-FR" sz="2800" b="1" dirty="0" smtClean="0">
                <a:solidFill>
                  <a:schemeClr val="tx1"/>
                </a:solidFill>
              </a:rPr>
              <a:t>                   </a:t>
            </a:r>
            <a:r>
              <a:rPr lang="fr-FR" sz="2400" dirty="0" smtClean="0">
                <a:solidFill>
                  <a:schemeClr val="tx1"/>
                </a:solidFill>
              </a:rPr>
              <a:t>12 </a:t>
            </a:r>
            <a:r>
              <a:rPr lang="fr-FR" sz="2400" dirty="0" err="1" smtClean="0">
                <a:solidFill>
                  <a:schemeClr val="tx1"/>
                </a:solidFill>
              </a:rPr>
              <a:t>cyclos</a:t>
            </a:r>
            <a:r>
              <a:rPr lang="fr-FR" sz="2400" dirty="0" smtClean="0">
                <a:solidFill>
                  <a:schemeClr val="tx1"/>
                </a:solidFill>
              </a:rPr>
              <a:t> ASSM</a:t>
            </a:r>
          </a:p>
          <a:p>
            <a:pPr algn="l">
              <a:lnSpc>
                <a:spcPct val="9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Le Béarn/Pays Basque :      </a:t>
            </a:r>
            <a:r>
              <a:rPr lang="fr-FR" sz="2400" dirty="0" smtClean="0">
                <a:solidFill>
                  <a:schemeClr val="tx1"/>
                </a:solidFill>
              </a:rPr>
              <a:t>11 participants sur 4 jours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0100" y="5286388"/>
            <a:ext cx="7286676" cy="646331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Faible participation sur ces organisations du club qui demandent pourtant beaucoup de travail</a:t>
            </a:r>
            <a:endParaRPr lang="fr-FR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720079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12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ASSEMBLEE GENERALE DU 26 septembre 2023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784" y="6237312"/>
            <a:ext cx="1763216" cy="365125"/>
          </a:xfrm>
          <a:solidFill>
            <a:schemeClr val="bg1"/>
          </a:solidFill>
        </p:spPr>
        <p:txBody>
          <a:bodyPr/>
          <a:lstStyle/>
          <a:p>
            <a:fld id="{108582E2-60D7-40E7-AECB-CED9E7320F8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6237312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ASSM   CYCLO</a:t>
            </a:r>
            <a:endParaRPr lang="fr-FR" sz="14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1000108"/>
            <a:ext cx="7127875" cy="535785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3600" b="1" u="sng" dirty="0" smtClean="0">
                <a:solidFill>
                  <a:schemeClr val="tx1"/>
                </a:solidFill>
              </a:rPr>
              <a:t>Rapport Moral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sz="2600" b="1" u="sng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3100" b="1" u="sng" dirty="0" smtClean="0">
                <a:solidFill>
                  <a:schemeClr val="tx1"/>
                </a:solidFill>
              </a:rPr>
              <a:t>Résultats des participations extérieures</a:t>
            </a:r>
            <a:r>
              <a:rPr lang="fr-FR" sz="31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z="26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fr-FR" sz="3100" b="1" dirty="0" smtClean="0">
                <a:solidFill>
                  <a:schemeClr val="tx1"/>
                </a:solidFill>
              </a:rPr>
              <a:t>Brevet RAA 150Km</a:t>
            </a:r>
            <a:r>
              <a:rPr lang="fr-FR" sz="3100" dirty="0" smtClean="0">
                <a:solidFill>
                  <a:schemeClr val="tx1"/>
                </a:solidFill>
              </a:rPr>
              <a:t>:     24 participants dont 2 féminines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3100" b="1" dirty="0" smtClean="0">
                <a:solidFill>
                  <a:schemeClr val="tx1"/>
                </a:solidFill>
              </a:rPr>
              <a:t>Brevet RAA 200Km</a:t>
            </a:r>
            <a:r>
              <a:rPr lang="fr-FR" sz="3100" dirty="0" smtClean="0">
                <a:solidFill>
                  <a:schemeClr val="tx1"/>
                </a:solidFill>
              </a:rPr>
              <a:t>:     2 participants </a:t>
            </a:r>
          </a:p>
          <a:p>
            <a:pPr algn="l">
              <a:lnSpc>
                <a:spcPct val="90000"/>
              </a:lnSpc>
            </a:pPr>
            <a:r>
              <a:rPr lang="fr-FR" sz="3100" b="1" dirty="0" smtClean="0">
                <a:solidFill>
                  <a:schemeClr val="tx1"/>
                </a:solidFill>
              </a:rPr>
              <a:t>Brevet RAA 300Km</a:t>
            </a:r>
            <a:r>
              <a:rPr lang="fr-FR" sz="3100" dirty="0" smtClean="0">
                <a:solidFill>
                  <a:schemeClr val="tx1"/>
                </a:solidFill>
              </a:rPr>
              <a:t>:     2 participants 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3100" b="1" dirty="0" smtClean="0">
                <a:solidFill>
                  <a:schemeClr val="tx1"/>
                </a:solidFill>
              </a:rPr>
              <a:t>La </a:t>
            </a:r>
            <a:r>
              <a:rPr lang="fr-FR" sz="3100" b="1" dirty="0" err="1" smtClean="0">
                <a:solidFill>
                  <a:schemeClr val="tx1"/>
                </a:solidFill>
              </a:rPr>
              <a:t>Cycloic</a:t>
            </a:r>
            <a:r>
              <a:rPr lang="fr-FR" sz="3100" b="1" dirty="0" smtClean="0">
                <a:solidFill>
                  <a:schemeClr val="tx1"/>
                </a:solidFill>
              </a:rPr>
              <a:t> :                     </a:t>
            </a:r>
            <a:r>
              <a:rPr lang="fr-FR" sz="3100" dirty="0" smtClean="0">
                <a:solidFill>
                  <a:schemeClr val="tx1"/>
                </a:solidFill>
              </a:rPr>
              <a:t>2 participants 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3100" b="1" dirty="0" smtClean="0">
                <a:solidFill>
                  <a:schemeClr val="tx1"/>
                </a:solidFill>
              </a:rPr>
              <a:t>La </a:t>
            </a:r>
            <a:r>
              <a:rPr lang="fr-FR" sz="3100" b="1" dirty="0" err="1" smtClean="0">
                <a:solidFill>
                  <a:schemeClr val="tx1"/>
                </a:solidFill>
              </a:rPr>
              <a:t>Bisikleta</a:t>
            </a:r>
            <a:r>
              <a:rPr lang="fr-FR" sz="3100" dirty="0" smtClean="0">
                <a:solidFill>
                  <a:schemeClr val="tx1"/>
                </a:solidFill>
              </a:rPr>
              <a:t>:                   3participants</a:t>
            </a:r>
          </a:p>
          <a:p>
            <a:pPr algn="l">
              <a:lnSpc>
                <a:spcPct val="90000"/>
              </a:lnSpc>
            </a:pPr>
            <a:r>
              <a:rPr lang="fr-FR" sz="3100" b="1" dirty="0" smtClean="0">
                <a:solidFill>
                  <a:schemeClr val="tx1"/>
                </a:solidFill>
              </a:rPr>
              <a:t>L’</a:t>
            </a:r>
            <a:r>
              <a:rPr lang="fr-FR" sz="3100" b="1" dirty="0" err="1" smtClean="0">
                <a:solidFill>
                  <a:schemeClr val="tx1"/>
                </a:solidFill>
              </a:rPr>
              <a:t>Ardechoise</a:t>
            </a:r>
            <a:r>
              <a:rPr lang="fr-FR" sz="3100" b="1" dirty="0" smtClean="0">
                <a:solidFill>
                  <a:schemeClr val="tx1"/>
                </a:solidFill>
              </a:rPr>
              <a:t>:</a:t>
            </a:r>
            <a:r>
              <a:rPr lang="fr-FR" sz="3100" dirty="0" smtClean="0">
                <a:solidFill>
                  <a:schemeClr val="tx1"/>
                </a:solidFill>
              </a:rPr>
              <a:t>                 2 participants </a:t>
            </a:r>
            <a:endParaRPr lang="fr-FR" sz="3100" b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3100" b="1" dirty="0" smtClean="0">
                <a:solidFill>
                  <a:schemeClr val="tx1"/>
                </a:solidFill>
              </a:rPr>
              <a:t>La Balade </a:t>
            </a:r>
            <a:r>
              <a:rPr lang="fr-FR" sz="3100" b="1" dirty="0" err="1" smtClean="0">
                <a:solidFill>
                  <a:schemeClr val="tx1"/>
                </a:solidFill>
              </a:rPr>
              <a:t>Correzienne</a:t>
            </a:r>
            <a:r>
              <a:rPr lang="fr-FR" sz="3100" b="1" dirty="0" smtClean="0">
                <a:solidFill>
                  <a:schemeClr val="tx1"/>
                </a:solidFill>
              </a:rPr>
              <a:t>:</a:t>
            </a:r>
            <a:r>
              <a:rPr lang="fr-FR" sz="3100" dirty="0" smtClean="0">
                <a:solidFill>
                  <a:schemeClr val="tx1"/>
                </a:solidFill>
              </a:rPr>
              <a:t> 2 participants </a:t>
            </a:r>
          </a:p>
          <a:p>
            <a:pPr algn="l" eaLnBrk="1" hangingPunct="1">
              <a:lnSpc>
                <a:spcPct val="90000"/>
              </a:lnSpc>
            </a:pPr>
            <a:endParaRPr lang="fr-FR" sz="2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2800" b="1" i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2800" b="1" i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2800" b="1" i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800" b="1" i="1" dirty="0" smtClean="0">
                <a:solidFill>
                  <a:schemeClr val="tx1"/>
                </a:solidFill>
              </a:rPr>
              <a:t>Sans compter, les participations de certains, aux courses UFOLEP, aux </a:t>
            </a:r>
            <a:r>
              <a:rPr lang="fr-FR" sz="2800" b="1" i="1" dirty="0" err="1" smtClean="0">
                <a:solidFill>
                  <a:schemeClr val="tx1"/>
                </a:solidFill>
              </a:rPr>
              <a:t>cyclo</a:t>
            </a:r>
            <a:r>
              <a:rPr lang="fr-FR" sz="2800" b="1" i="1" dirty="0" smtClean="0">
                <a:solidFill>
                  <a:schemeClr val="tx1"/>
                </a:solidFill>
              </a:rPr>
              <a:t>-sportives et à divers autres brevets dont nous ne sommes pas toujours informés</a:t>
            </a:r>
          </a:p>
          <a:p>
            <a:pPr eaLnBrk="1" hangingPunct="1">
              <a:lnSpc>
                <a:spcPct val="90000"/>
              </a:lnSpc>
            </a:pPr>
            <a:endParaRPr lang="fr-FR" sz="1800" b="1" dirty="0" smtClean="0"/>
          </a:p>
          <a:p>
            <a:pPr algn="ctr" eaLnBrk="1" hangingPunct="1">
              <a:lnSpc>
                <a:spcPct val="90000"/>
              </a:lnSpc>
            </a:pPr>
            <a:endParaRPr lang="fr-FR" sz="1200" b="1" u="sng" dirty="0" smtClean="0"/>
          </a:p>
          <a:p>
            <a:pPr eaLnBrk="1" hangingPunct="1">
              <a:lnSpc>
                <a:spcPct val="90000"/>
              </a:lnSpc>
            </a:pPr>
            <a:endParaRPr lang="fr-FR" sz="1200" dirty="0" smtClean="0"/>
          </a:p>
          <a:p>
            <a:pPr eaLnBrk="1" hangingPunct="1">
              <a:lnSpc>
                <a:spcPct val="90000"/>
              </a:lnSpc>
            </a:pPr>
            <a:endParaRPr lang="fr-FR" sz="2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857224" y="4714884"/>
            <a:ext cx="7286676" cy="646331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Ne pas oublier la participation de notre vétéran aux 24h du Mans cycliste dans le cadre de « Mécénat Chirurgie Cardiaque 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theme/theme1.xml><?xml version="1.0" encoding="utf-8"?>
<a:theme xmlns:a="http://schemas.openxmlformats.org/drawingml/2006/main" name="TF300074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TP030007439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2010-04-16T14:00:40+00:00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327995</Value>
      <Value>502202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professionnel - Vitesse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professionnel - Vitesse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K2MRRjnDrxt4y94847tdFQW45sw=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169846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20B08E-BA17-4C78-BD78-BFE3124C6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AE8A43-0C35-4694-BD8A-0884739FEC2E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AC01760E-DF50-4773-8D46-EE1E95145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TF30007439</Template>
  <TotalTime>988</TotalTime>
  <Words>1010</Words>
  <Application>Microsoft Office PowerPoint</Application>
  <PresentationFormat>Affichage à l'écran (4:3)</PresentationFormat>
  <Paragraphs>255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TF30007439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23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  <vt:lpstr>ASSEMBLEE GENERALE DU 26 septembre 2023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DU 20 septembre 2019</dc:title>
  <dc:creator>Dominique</dc:creator>
  <cp:lastModifiedBy>Dominique</cp:lastModifiedBy>
  <cp:revision>135</cp:revision>
  <dcterms:created xsi:type="dcterms:W3CDTF">2019-07-08T17:25:03Z</dcterms:created>
  <dcterms:modified xsi:type="dcterms:W3CDTF">2023-10-02T07:26:51Z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8581000</vt:r8>
  </property>
  <property fmtid="{D5CDD505-2E9C-101B-9397-08002B2CF9AE}" pid="5" name="APTrustLevel">
    <vt:r8>3</vt:r8>
  </property>
</Properties>
</file>