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61" r:id="rId2"/>
    <p:sldId id="256" r:id="rId3"/>
    <p:sldId id="257" r:id="rId4"/>
    <p:sldId id="258" r:id="rId5"/>
    <p:sldId id="259" r:id="rId6"/>
    <p:sldId id="260" r:id="rId7"/>
    <p:sldId id="267" r:id="rId8"/>
    <p:sldId id="266" r:id="rId9"/>
    <p:sldId id="262" r:id="rId10"/>
    <p:sldId id="263" r:id="rId11"/>
    <p:sldId id="264" r:id="rId12"/>
    <p:sldId id="271" r:id="rId13"/>
    <p:sldId id="268" r:id="rId14"/>
    <p:sldId id="269" r:id="rId15"/>
    <p:sldId id="270" r:id="rId16"/>
    <p:sldId id="272" r:id="rId17"/>
    <p:sldId id="275" r:id="rId18"/>
    <p:sldId id="281" r:id="rId19"/>
    <p:sldId id="273" r:id="rId20"/>
    <p:sldId id="282" r:id="rId21"/>
    <p:sldId id="276" r:id="rId22"/>
    <p:sldId id="278" r:id="rId23"/>
    <p:sldId id="277" r:id="rId24"/>
    <p:sldId id="274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89E8-34EF-48D3-95D0-D4D842F2A2A7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C0C0-902C-4324-B412-ABEEB3C3B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50E-A64B-484F-A5D1-58D215638EE8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8B27-E4F6-4D4D-B93E-959D81EB2A0E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126B-1E16-4AB3-93C7-59783030B21F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43BD-B69E-4CD3-8C14-C55A82A34683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B478-F0EE-4660-B303-363BE055DDD5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314B-EA23-4E97-9EE6-06B6B8DF711C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3F22-86C6-4B3F-A9EA-586CEB7B064B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1C25-AE8C-4F64-BAD8-DEFCCFA64D6D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8FBE-5683-4D82-9C95-B6A2D1B1EB64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59F-EB88-49B0-BDD8-764BC63D2929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0EE-9BE2-42E3-BF80-42C09AB570C2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70AE-8300-4BB0-A3AB-040BCACE0A7C}" type="datetime1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BF05C-8D32-422C-8319-026A3C7718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pic>
        <p:nvPicPr>
          <p:cNvPr id="8" name="Image 7" descr="20250608_090709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t="5226" r="11111"/>
          <a:stretch>
            <a:fillRect/>
          </a:stretch>
        </p:blipFill>
        <p:spPr>
          <a:xfrm rot="11078566">
            <a:off x="575174" y="4131542"/>
            <a:ext cx="3318506" cy="1991126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9" name="Image 8" descr="WhatsApp-Image-2025-06-24-a-18.45.40_a75bf069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4429124" y="4000504"/>
            <a:ext cx="4286248" cy="2333326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10" name="Image 9" descr="20250412_082132-757x400.jpg"/>
          <p:cNvPicPr>
            <a:picLocks noChangeAspect="1"/>
          </p:cNvPicPr>
          <p:nvPr/>
        </p:nvPicPr>
        <p:blipFill>
          <a:blip r:embed="rId6">
            <a:lum bright="20000"/>
          </a:blip>
          <a:stretch>
            <a:fillRect/>
          </a:stretch>
        </p:blipFill>
        <p:spPr>
          <a:xfrm rot="21187633">
            <a:off x="460189" y="1570301"/>
            <a:ext cx="3676651" cy="1942748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12" name="ZoneTexte 11"/>
          <p:cNvSpPr txBox="1"/>
          <p:nvPr/>
        </p:nvSpPr>
        <p:spPr>
          <a:xfrm rot="21124080">
            <a:off x="2305317" y="35159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Verteillac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36972">
            <a:off x="1225098" y="62022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Pays Basque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43570" y="63579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Lentillac</a:t>
            </a:r>
            <a:r>
              <a:rPr lang="fr-FR" b="1" dirty="0" smtClean="0">
                <a:solidFill>
                  <a:srgbClr val="FF0000"/>
                </a:solidFill>
              </a:rPr>
              <a:t> du Causse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429124" y="1428736"/>
            <a:ext cx="4572032" cy="2143140"/>
          </a:xfrm>
          <a:prstGeom prst="ellipse">
            <a:avLst/>
          </a:prstGeom>
          <a:solidFill>
            <a:srgbClr val="F6FCC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Le vélo c’est bon pour la santé.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Prenez du plaisir en toute convivialité</a:t>
            </a:r>
            <a:endParaRPr lang="fr-FR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1928802"/>
            <a:ext cx="4143404" cy="557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LENTILLAC du CAUSSE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>
                <a:solidFill>
                  <a:srgbClr val="FF0000"/>
                </a:solidFill>
                <a:latin typeface="Arial Black" pitchFamily="34" charset="0"/>
              </a:rPr>
              <a:t>23 au 28 juin 2025</a:t>
            </a:r>
            <a:endParaRPr kumimoji="0" lang="fr-FR" sz="3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Image 6" descr="WhatsApp-Image-2025-06-24-a-18.45.40_a75bf069-735x400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>
          <a:xfrm>
            <a:off x="3929058" y="1571612"/>
            <a:ext cx="4714884" cy="25659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 7" descr="WhatsApp-Image-2025-06-26-a-12.03.17_672fab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214686"/>
            <a:ext cx="2857520" cy="214314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Image 8" descr="WhatsApp-Image-2025-06-27-a-12.03.42_836a9a15.jpg"/>
          <p:cNvPicPr>
            <a:picLocks noChangeAspect="1"/>
          </p:cNvPicPr>
          <p:nvPr/>
        </p:nvPicPr>
        <p:blipFill>
          <a:blip r:embed="rId6">
            <a:lum bright="20000" contrast="10000"/>
          </a:blip>
          <a:srcRect t="32059"/>
          <a:stretch>
            <a:fillRect/>
          </a:stretch>
        </p:blipFill>
        <p:spPr>
          <a:xfrm>
            <a:off x="4000496" y="4357694"/>
            <a:ext cx="4357686" cy="16653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214282" y="1714488"/>
            <a:ext cx="2857520" cy="557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51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FÊTE</a:t>
            </a:r>
            <a:r>
              <a:rPr kumimoji="0" lang="fr-FR" sz="51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du VELO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baseline="0" dirty="0" smtClean="0">
                <a:solidFill>
                  <a:srgbClr val="FF0000"/>
                </a:solidFill>
                <a:latin typeface="Arial Black" pitchFamily="34" charset="0"/>
              </a:rPr>
              <a:t>14</a:t>
            </a:r>
            <a:r>
              <a:rPr lang="fr-FR" sz="3200" dirty="0" smtClean="0">
                <a:solidFill>
                  <a:srgbClr val="FF0000"/>
                </a:solidFill>
                <a:latin typeface="Arial Black" pitchFamily="34" charset="0"/>
              </a:rPr>
              <a:t> juin 2025</a:t>
            </a:r>
            <a:endParaRPr kumimoji="0" lang="fr-FR" sz="3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Image 7" descr="FdV 2025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500570"/>
            <a:ext cx="3214710" cy="1809063"/>
          </a:xfrm>
          <a:prstGeom prst="rect">
            <a:avLst/>
          </a:prstGeom>
        </p:spPr>
      </p:pic>
      <p:pic>
        <p:nvPicPr>
          <p:cNvPr id="9" name="Image 8" descr="FdV 2025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2214554"/>
            <a:ext cx="2355959" cy="4143380"/>
          </a:xfrm>
          <a:prstGeom prst="rect">
            <a:avLst/>
          </a:prstGeom>
        </p:spPr>
      </p:pic>
      <p:pic>
        <p:nvPicPr>
          <p:cNvPr id="10" name="Image 9" descr="FdV 2025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1357298"/>
            <a:ext cx="3857652" cy="2862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214414" y="1785926"/>
            <a:ext cx="7000924" cy="3786214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VOTE  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pour le bilan d’activités: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fr-FR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		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POUR		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fr-F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		CONTRE         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fr-F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		ABSTENTION 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fr-F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		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La parole au trésorier  &gt;&gt;&gt;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857224" y="2214554"/>
            <a:ext cx="7974337" cy="3462293"/>
            <a:chOff x="129" y="1447"/>
            <a:chExt cx="4052" cy="1790"/>
          </a:xfrm>
        </p:grpSpPr>
        <p:sp>
          <p:nvSpPr>
            <p:cNvPr id="7" name="Rectangle 842"/>
            <p:cNvSpPr>
              <a:spLocks noChangeArrowheads="1"/>
            </p:cNvSpPr>
            <p:nvPr/>
          </p:nvSpPr>
          <p:spPr bwMode="auto">
            <a:xfrm>
              <a:off x="129" y="1447"/>
              <a:ext cx="2230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/>
                <a:t>SOLDE COMPTABLE AU 31 juillet </a:t>
              </a:r>
              <a:r>
                <a:rPr lang="fr-FR" sz="2000" b="1" dirty="0" smtClean="0"/>
                <a:t>2024</a:t>
              </a:r>
              <a:r>
                <a:rPr lang="fr-FR" b="1" dirty="0" smtClean="0"/>
                <a:t>    </a:t>
              </a:r>
              <a:endParaRPr lang="fr-FR" b="1" dirty="0"/>
            </a:p>
            <a:p>
              <a:r>
                <a:rPr lang="fr-FR" b="1" dirty="0"/>
                <a:t> (Somme Caisse  + banque + livret)</a:t>
              </a:r>
            </a:p>
          </p:txBody>
        </p:sp>
        <p:sp>
          <p:nvSpPr>
            <p:cNvPr id="8" name="Rectangle 843"/>
            <p:cNvSpPr>
              <a:spLocks noChangeArrowheads="1"/>
            </p:cNvSpPr>
            <p:nvPr/>
          </p:nvSpPr>
          <p:spPr bwMode="auto">
            <a:xfrm>
              <a:off x="3069" y="1484"/>
              <a:ext cx="653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/>
                <a:t>  </a:t>
              </a:r>
              <a:r>
                <a:rPr lang="fr-FR" b="1" dirty="0" smtClean="0"/>
                <a:t>18949,06€</a:t>
              </a:r>
              <a:endParaRPr lang="fr-FR" b="1" dirty="0"/>
            </a:p>
          </p:txBody>
        </p:sp>
        <p:sp>
          <p:nvSpPr>
            <p:cNvPr id="9" name="Rectangle 844"/>
            <p:cNvSpPr>
              <a:spLocks noChangeArrowheads="1"/>
            </p:cNvSpPr>
            <p:nvPr/>
          </p:nvSpPr>
          <p:spPr bwMode="auto">
            <a:xfrm>
              <a:off x="158" y="1826"/>
              <a:ext cx="2040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009900"/>
                  </a:solidFill>
                </a:rPr>
                <a:t> RECETTES DE L'EXERCICE </a:t>
              </a:r>
              <a:r>
                <a:rPr lang="fr-FR" sz="2000" b="1" dirty="0" smtClean="0">
                  <a:solidFill>
                    <a:srgbClr val="009900"/>
                  </a:solidFill>
                </a:rPr>
                <a:t>2024-2025</a:t>
              </a:r>
              <a:endParaRPr lang="fr-FR" sz="2000" b="1" dirty="0">
                <a:solidFill>
                  <a:srgbClr val="009900"/>
                </a:solidFill>
              </a:endParaRPr>
            </a:p>
          </p:txBody>
        </p:sp>
        <p:sp>
          <p:nvSpPr>
            <p:cNvPr id="10" name="Rectangle 845"/>
            <p:cNvSpPr>
              <a:spLocks noChangeArrowheads="1"/>
            </p:cNvSpPr>
            <p:nvPr/>
          </p:nvSpPr>
          <p:spPr bwMode="auto">
            <a:xfrm>
              <a:off x="3142" y="1816"/>
              <a:ext cx="60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9900"/>
                  </a:solidFill>
                </a:rPr>
                <a:t>18589.90€</a:t>
              </a:r>
              <a:endParaRPr lang="fr-FR" b="1" dirty="0">
                <a:solidFill>
                  <a:srgbClr val="009900"/>
                </a:solidFill>
              </a:endParaRPr>
            </a:p>
          </p:txBody>
        </p:sp>
        <p:sp>
          <p:nvSpPr>
            <p:cNvPr id="11" name="Rectangle 846"/>
            <p:cNvSpPr>
              <a:spLocks noChangeArrowheads="1"/>
            </p:cNvSpPr>
            <p:nvPr/>
          </p:nvSpPr>
          <p:spPr bwMode="auto">
            <a:xfrm>
              <a:off x="165" y="2149"/>
              <a:ext cx="2030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FF3300"/>
                  </a:solidFill>
                </a:rPr>
                <a:t>DEPENSES DE L‘EXERCICE </a:t>
              </a:r>
              <a:r>
                <a:rPr lang="fr-FR" sz="2000" b="1" dirty="0" smtClean="0">
                  <a:solidFill>
                    <a:srgbClr val="FF3300"/>
                  </a:solidFill>
                </a:rPr>
                <a:t>2024-2025</a:t>
              </a:r>
              <a:endParaRPr lang="fr-FR" sz="2000" b="1" dirty="0">
                <a:solidFill>
                  <a:srgbClr val="FF3300"/>
                </a:solidFill>
              </a:endParaRPr>
            </a:p>
          </p:txBody>
        </p:sp>
        <p:sp>
          <p:nvSpPr>
            <p:cNvPr id="12" name="Rectangle 847"/>
            <p:cNvSpPr>
              <a:spLocks noChangeArrowheads="1"/>
            </p:cNvSpPr>
            <p:nvPr/>
          </p:nvSpPr>
          <p:spPr bwMode="auto">
            <a:xfrm>
              <a:off x="3142" y="2112"/>
              <a:ext cx="627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/>
                <a:t> </a:t>
              </a:r>
              <a:r>
                <a:rPr lang="fr-FR" b="1" dirty="0" smtClean="0">
                  <a:solidFill>
                    <a:srgbClr val="FF3300"/>
                  </a:solidFill>
                </a:rPr>
                <a:t>18837,01€</a:t>
              </a:r>
              <a:endParaRPr lang="fr-FR" b="1" dirty="0">
                <a:solidFill>
                  <a:srgbClr val="FF3300"/>
                </a:solidFill>
              </a:endParaRPr>
            </a:p>
          </p:txBody>
        </p:sp>
        <p:sp>
          <p:nvSpPr>
            <p:cNvPr id="13" name="Rectangle 848"/>
            <p:cNvSpPr>
              <a:spLocks noChangeArrowheads="1"/>
            </p:cNvSpPr>
            <p:nvPr/>
          </p:nvSpPr>
          <p:spPr bwMode="auto">
            <a:xfrm>
              <a:off x="238" y="2481"/>
              <a:ext cx="3157" cy="20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chemeClr val="hlink"/>
                  </a:solidFill>
                  <a:latin typeface="Arial Black" pitchFamily="34" charset="0"/>
                </a:rPr>
                <a:t>RESULTAT DE L‘EXERCICE au </a:t>
              </a:r>
              <a:r>
                <a:rPr lang="fr-FR" sz="2000" b="1" dirty="0" smtClean="0">
                  <a:solidFill>
                    <a:schemeClr val="hlink"/>
                  </a:solidFill>
                  <a:latin typeface="Arial Black" pitchFamily="34" charset="0"/>
                </a:rPr>
                <a:t>31/07/2025</a:t>
              </a:r>
              <a:endParaRPr lang="fr-FR" sz="2000" b="1" dirty="0">
                <a:solidFill>
                  <a:schemeClr val="hlink"/>
                </a:solidFill>
                <a:latin typeface="Arial Black" pitchFamily="34" charset="0"/>
              </a:endParaRPr>
            </a:p>
          </p:txBody>
        </p:sp>
        <p:sp>
          <p:nvSpPr>
            <p:cNvPr id="14" name="Rectangle 849"/>
            <p:cNvSpPr>
              <a:spLocks noChangeArrowheads="1"/>
            </p:cNvSpPr>
            <p:nvPr/>
          </p:nvSpPr>
          <p:spPr bwMode="auto">
            <a:xfrm>
              <a:off x="3396" y="2481"/>
              <a:ext cx="785" cy="20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u="sng" dirty="0" smtClean="0">
                  <a:solidFill>
                    <a:schemeClr val="hlink"/>
                  </a:solidFill>
                  <a:latin typeface="Arial Black" pitchFamily="34" charset="0"/>
                </a:rPr>
                <a:t>-247,11€</a:t>
              </a:r>
              <a:endParaRPr lang="fr-FR" sz="2000" b="1" u="sng" dirty="0">
                <a:solidFill>
                  <a:schemeClr val="hlink"/>
                </a:solidFill>
                <a:latin typeface="Arial Black" pitchFamily="34" charset="0"/>
              </a:endParaRPr>
            </a:p>
          </p:txBody>
        </p:sp>
        <p:sp>
          <p:nvSpPr>
            <p:cNvPr id="15" name="Rectangle 850"/>
            <p:cNvSpPr>
              <a:spLocks noChangeArrowheads="1"/>
            </p:cNvSpPr>
            <p:nvPr/>
          </p:nvSpPr>
          <p:spPr bwMode="auto">
            <a:xfrm>
              <a:off x="165" y="2887"/>
              <a:ext cx="2203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0000FF"/>
                  </a:solidFill>
                </a:rPr>
                <a:t>SOLDE COMPTABLE AU 31 juillet </a:t>
              </a:r>
              <a:r>
                <a:rPr lang="fr-FR" sz="2000" b="1" dirty="0" smtClean="0">
                  <a:solidFill>
                    <a:srgbClr val="0000FF"/>
                  </a:solidFill>
                </a:rPr>
                <a:t>2025</a:t>
              </a:r>
              <a:r>
                <a:rPr lang="fr-FR" b="1" dirty="0" smtClean="0">
                  <a:solidFill>
                    <a:srgbClr val="0000FF"/>
                  </a:solidFill>
                </a:rPr>
                <a:t>   </a:t>
              </a:r>
              <a:endParaRPr lang="fr-FR" b="1" dirty="0">
                <a:solidFill>
                  <a:srgbClr val="0000FF"/>
                </a:solidFill>
              </a:endParaRPr>
            </a:p>
            <a:p>
              <a:r>
                <a:rPr lang="fr-FR" b="1" dirty="0">
                  <a:solidFill>
                    <a:srgbClr val="0000FF"/>
                  </a:solidFill>
                </a:rPr>
                <a:t>  (Somme Caisse  + banque + livret)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57224" y="150017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FF0000"/>
                </a:solidFill>
                <a:latin typeface="Arial Black" pitchFamily="34" charset="0"/>
              </a:rPr>
              <a:t>Bilan financier 2025</a:t>
            </a:r>
            <a:endParaRPr lang="fr-FR" sz="2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Rectangle 845"/>
          <p:cNvSpPr>
            <a:spLocks noChangeArrowheads="1"/>
          </p:cNvSpPr>
          <p:nvPr/>
        </p:nvSpPr>
        <p:spPr bwMode="auto">
          <a:xfrm>
            <a:off x="6929454" y="5000636"/>
            <a:ext cx="14454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18701,95€</a:t>
            </a:r>
            <a:endParaRPr lang="fr-FR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00100" y="164305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</a:rPr>
              <a:t>Bilan financier de nos organisations 2025</a:t>
            </a:r>
            <a:endParaRPr lang="fr-FR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Image 6" descr="comp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786058"/>
            <a:ext cx="8215370" cy="3328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Sous-titre 2"/>
          <p:cNvSpPr txBox="1">
            <a:spLocks noGrp="1"/>
          </p:cNvSpPr>
          <p:nvPr>
            <p:ph type="subTitle" idx="1"/>
          </p:nvPr>
        </p:nvSpPr>
        <p:spPr>
          <a:xfrm>
            <a:off x="857224" y="1785926"/>
            <a:ext cx="7715304" cy="38528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VOTE  </a:t>
            </a: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pour le bilan financier: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fr-FR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POUR		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fr-F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		CONTRE         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fr-F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		ABSTENTION 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fr-F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		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0100" y="3929066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+mj-lt"/>
              </a:rPr>
              <a:t>Fin des inscriptions licenciés UFOLEP et des Membres Honoraires en possession de leur licence </a:t>
            </a:r>
            <a:r>
              <a:rPr lang="fr-FR" sz="2800" b="1" dirty="0" err="1" smtClean="0">
                <a:latin typeface="+mj-lt"/>
              </a:rPr>
              <a:t>Ufolep</a:t>
            </a:r>
            <a:r>
              <a:rPr lang="fr-FR" sz="2800" b="1" dirty="0" smtClean="0">
                <a:latin typeface="+mj-lt"/>
              </a:rPr>
              <a:t> 2025/2026 (Photocopie obligatoire)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La demande de licence ne nécessite plus de certificat médical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27860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r-FR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fr-FR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fr-FR" sz="2400" b="1" u="sng" dirty="0" smtClean="0">
                <a:solidFill>
                  <a:srgbClr val="FF0000"/>
                </a:solidFill>
                <a:latin typeface="Arial Black" pitchFamily="34" charset="0"/>
              </a:rPr>
              <a:t>Licences UFOLEP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5786" y="1643050"/>
            <a:ext cx="7786742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</a:rPr>
              <a:t>POUR TOUTE DEMANDE DE LICENCE, LA FICHE D’ADHESION AU CLUB EST OBLIGATOIRE AVANT LE 30 SEPTEMBRE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</a:rPr>
              <a:t>SANS CETTE FICHE D’ADHESION, VOUS NE FAITES PLUS PARTIE DU CLUB AU 1 er OCTOBRE</a:t>
            </a:r>
            <a:endParaRPr lang="fr-FR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224" y="2214554"/>
            <a:ext cx="778674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b="1" u="sng" dirty="0" smtClean="0">
                <a:solidFill>
                  <a:srgbClr val="009900"/>
                </a:solidFill>
                <a:latin typeface="Arial Black" pitchFamily="34" charset="0"/>
              </a:rPr>
              <a:t>Inscriptions </a:t>
            </a:r>
            <a:r>
              <a:rPr lang="fr-FR" b="1" u="sng" dirty="0" err="1" smtClean="0">
                <a:solidFill>
                  <a:srgbClr val="009900"/>
                </a:solidFill>
                <a:latin typeface="Arial Black" pitchFamily="34" charset="0"/>
              </a:rPr>
              <a:t>FFVélo</a:t>
            </a:r>
            <a:r>
              <a:rPr lang="fr-FR" b="1" u="sng" dirty="0" smtClean="0">
                <a:solidFill>
                  <a:srgbClr val="009900"/>
                </a:solidFill>
                <a:latin typeface="Arial Black" pitchFamily="34" charset="0"/>
              </a:rPr>
              <a:t> à prévoir à partir du 1</a:t>
            </a:r>
            <a:r>
              <a:rPr lang="fr-FR" b="1" u="sng" baseline="30000" dirty="0" smtClean="0">
                <a:solidFill>
                  <a:srgbClr val="009900"/>
                </a:solidFill>
                <a:latin typeface="Arial Black" pitchFamily="34" charset="0"/>
              </a:rPr>
              <a:t>ier</a:t>
            </a:r>
            <a:r>
              <a:rPr lang="fr-FR" b="1" u="sng" dirty="0" smtClean="0">
                <a:solidFill>
                  <a:srgbClr val="009900"/>
                </a:solidFill>
                <a:latin typeface="Arial Black" pitchFamily="34" charset="0"/>
              </a:rPr>
              <a:t> janvier 2026</a:t>
            </a:r>
          </a:p>
          <a:p>
            <a:pPr>
              <a:lnSpc>
                <a:spcPct val="80000"/>
              </a:lnSpc>
            </a:pPr>
            <a:endParaRPr lang="fr-FR" b="1" u="sng" dirty="0" smtClean="0"/>
          </a:p>
          <a:p>
            <a:pPr>
              <a:lnSpc>
                <a:spcPct val="80000"/>
              </a:lnSpc>
            </a:pPr>
            <a:r>
              <a:rPr lang="fr-FR" b="1" u="sng" dirty="0" smtClean="0">
                <a:latin typeface="Arial Black" pitchFamily="34" charset="0"/>
              </a:rPr>
              <a:t>Tarifs 2026 (à valider):</a:t>
            </a:r>
          </a:p>
          <a:p>
            <a:pPr>
              <a:lnSpc>
                <a:spcPct val="80000"/>
              </a:lnSpc>
            </a:pPr>
            <a:r>
              <a:rPr lang="fr-FR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fr-FR" b="1" dirty="0" smtClean="0"/>
              <a:t>		*  Adulte Petit braquet : 85€</a:t>
            </a:r>
          </a:p>
          <a:p>
            <a:pPr>
              <a:lnSpc>
                <a:spcPct val="80000"/>
              </a:lnSpc>
            </a:pPr>
            <a:r>
              <a:rPr lang="fr-FR" b="1" dirty="0" smtClean="0"/>
              <a:t>		*  Grand Braquet : 133 €</a:t>
            </a:r>
          </a:p>
          <a:p>
            <a:pPr>
              <a:lnSpc>
                <a:spcPct val="80000"/>
              </a:lnSpc>
            </a:pPr>
            <a:r>
              <a:rPr lang="fr-FR" b="1" dirty="0" smtClean="0"/>
              <a:t>		*  Couple Petit braquet :154,50€</a:t>
            </a:r>
          </a:p>
          <a:p>
            <a:pPr>
              <a:lnSpc>
                <a:spcPct val="80000"/>
              </a:lnSpc>
            </a:pPr>
            <a:r>
              <a:rPr lang="fr-FR" b="1" dirty="0" smtClean="0"/>
              <a:t>		*  Revue : 24€ (option)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La demande de licence ne nécessite plus de certificat médical mais le licencié devra fournir une attestation sur l’honneur: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	*	après avoir renseigné un questionnaire de santé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	*	avoir lu et assimilé les 10 règles d’or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	*	avoir pris connaissance de  la possibilité de consulter les 		recommandations de bonne pratique 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  <a:latin typeface="Arial Black" pitchFamily="34" charset="0"/>
              </a:rPr>
              <a:t>Voir GILLES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1500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latin typeface="Arial Black" pitchFamily="34" charset="0"/>
              </a:rPr>
              <a:t>Licences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 Black" pitchFamily="34" charset="0"/>
              </a:rPr>
              <a:t>FFVélo</a:t>
            </a:r>
            <a:endParaRPr lang="fr-FR" sz="2400" b="1" u="sng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2786082" cy="128588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1600" dirty="0" smtClean="0">
                <a:latin typeface="Arial Black" pitchFamily="34" charset="0"/>
              </a:rPr>
              <a:t>Assemblée Générale </a:t>
            </a:r>
            <a:r>
              <a:rPr lang="fr-FR" sz="1600" dirty="0" err="1" smtClean="0">
                <a:latin typeface="Arial Black" pitchFamily="34" charset="0"/>
              </a:rPr>
              <a:t>Cyclo</a:t>
            </a:r>
            <a:r>
              <a:rPr lang="fr-FR" sz="1600" dirty="0" smtClean="0">
                <a:latin typeface="Arial Black" pitchFamily="34" charset="0"/>
              </a:rPr>
              <a:t> </a:t>
            </a:r>
            <a:br>
              <a:rPr lang="fr-FR" sz="1600" dirty="0" smtClean="0">
                <a:latin typeface="Arial Black" pitchFamily="34" charset="0"/>
              </a:rPr>
            </a:br>
            <a:r>
              <a:rPr lang="fr-FR" sz="1600" dirty="0" smtClean="0">
                <a:latin typeface="Arial Black" pitchFamily="34" charset="0"/>
              </a:rPr>
              <a:t>du 25 septembre 2025</a:t>
            </a:r>
            <a:endParaRPr lang="fr-FR" sz="16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447810" cy="1357322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286256"/>
            <a:ext cx="1428760" cy="133273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1538" y="1571612"/>
            <a:ext cx="752892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Dominique\Desktop\Capture d’écran 2025-09-14 1116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84077"/>
            <a:ext cx="5072098" cy="6559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Sous-titre 448"/>
          <p:cNvSpPr>
            <a:spLocks noGrp="1"/>
          </p:cNvSpPr>
          <p:nvPr>
            <p:ph type="subTitle" idx="4294967295"/>
          </p:nvPr>
        </p:nvSpPr>
        <p:spPr>
          <a:xfrm>
            <a:off x="1116013" y="1412875"/>
            <a:ext cx="7127875" cy="73024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b="1" u="sng" dirty="0" smtClean="0"/>
              <a:t>ELECTION DU 1/3 SORTANT</a:t>
            </a:r>
            <a:endParaRPr lang="fr-FR" b="1" u="sng" dirty="0"/>
          </a:p>
        </p:txBody>
      </p:sp>
      <p:sp>
        <p:nvSpPr>
          <p:cNvPr id="7" name="Rectangle 6"/>
          <p:cNvSpPr/>
          <p:nvPr/>
        </p:nvSpPr>
        <p:spPr>
          <a:xfrm>
            <a:off x="714348" y="2143116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</a:rPr>
              <a:t>Membres</a:t>
            </a:r>
            <a:r>
              <a:rPr lang="en-US" sz="2800" b="1" u="sng" dirty="0" smtClean="0">
                <a:solidFill>
                  <a:srgbClr val="FF0000"/>
                </a:solidFill>
              </a:rPr>
              <a:t> du bureau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sortants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* Michel PARADIS     ( se </a:t>
            </a:r>
            <a:r>
              <a:rPr lang="en-US" sz="2400" b="1" dirty="0" err="1" smtClean="0">
                <a:solidFill>
                  <a:srgbClr val="FF0000"/>
                </a:solidFill>
              </a:rPr>
              <a:t>représente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* </a:t>
            </a:r>
            <a:r>
              <a:rPr lang="en-US" sz="2400" b="1" dirty="0" smtClean="0">
                <a:solidFill>
                  <a:srgbClr val="FF0000"/>
                </a:solidFill>
              </a:rPr>
              <a:t>Patrice MONTEILS ( se </a:t>
            </a:r>
            <a:r>
              <a:rPr lang="en-US" sz="2400" b="1" dirty="0" err="1" smtClean="0">
                <a:solidFill>
                  <a:srgbClr val="FF0000"/>
                </a:solidFill>
              </a:rPr>
              <a:t>représente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	*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Francis HAMM        ( se </a:t>
            </a:r>
            <a:r>
              <a:rPr lang="en-US" sz="2400" b="1" dirty="0" err="1" smtClean="0">
                <a:solidFill>
                  <a:srgbClr val="FF0000"/>
                </a:solidFill>
              </a:rPr>
              <a:t>représente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u="sng" dirty="0" smtClean="0">
                <a:solidFill>
                  <a:schemeClr val="tx2"/>
                </a:solidFill>
              </a:rPr>
              <a:t>Candidatures: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800" b="1" dirty="0" smtClean="0"/>
              <a:t>	* </a:t>
            </a:r>
            <a:endParaRPr lang="en-US" sz="2400" b="1" dirty="0" smtClean="0"/>
          </a:p>
          <a:p>
            <a:r>
              <a:rPr lang="en-US" sz="2400" b="1" dirty="0" smtClean="0"/>
              <a:t>	* </a:t>
            </a:r>
          </a:p>
          <a:p>
            <a:r>
              <a:rPr lang="en-US" sz="2400" b="1" dirty="0" smtClean="0"/>
              <a:t>	*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VOTE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001056" cy="4786346"/>
          </a:xfrm>
          <a:solidFill>
            <a:srgbClr val="F6FCC8"/>
          </a:solidFill>
          <a:effectLst>
            <a:outerShdw blurRad="622300" dir="10740000" algn="ctr" rotWithShape="0">
              <a:srgbClr val="000000">
                <a:alpha val="43137"/>
              </a:srgbClr>
            </a:outerShdw>
          </a:effectLst>
        </p:spPr>
        <p:txBody>
          <a:bodyPr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r>
              <a:rPr lang="fr-FR" sz="4000" b="1" u="sng" dirty="0" smtClean="0">
                <a:solidFill>
                  <a:schemeClr val="tx1"/>
                </a:solidFill>
              </a:rPr>
              <a:t>Ordre du jour</a:t>
            </a:r>
            <a:r>
              <a:rPr lang="fr-FR" b="1" u="sng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endParaRPr lang="fr-FR" b="1" u="sng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u="sng" dirty="0" smtClean="0">
                <a:solidFill>
                  <a:schemeClr val="tx1"/>
                </a:solidFill>
              </a:rPr>
              <a:t>Le mot du Président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Rapport moral         </a:t>
            </a:r>
            <a:r>
              <a:rPr lang="fr-FR" sz="2000" b="1" dirty="0" smtClean="0">
                <a:solidFill>
                  <a:schemeClr val="tx1"/>
                </a:solidFill>
              </a:rPr>
              <a:t>(Patrice et Dominique)</a:t>
            </a:r>
            <a:endParaRPr lang="fr-FR" sz="2000" b="1" u="sng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Rapport financier    </a:t>
            </a:r>
            <a:r>
              <a:rPr lang="fr-FR" sz="2000" b="1" dirty="0" smtClean="0">
                <a:solidFill>
                  <a:schemeClr val="tx1"/>
                </a:solidFill>
              </a:rPr>
              <a:t>(Francis et Hervé)</a:t>
            </a:r>
            <a:r>
              <a:rPr lang="fr-FR" b="1" dirty="0" smtClean="0">
                <a:solidFill>
                  <a:schemeClr val="tx1"/>
                </a:solidFill>
              </a:rPr>
              <a:t>	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Fin des inscriptions UFOLEP  + Membres Honoraires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Inscriptions </a:t>
            </a:r>
            <a:r>
              <a:rPr lang="fr-FR" b="1" dirty="0" err="1" smtClean="0">
                <a:solidFill>
                  <a:schemeClr val="tx1"/>
                </a:solidFill>
              </a:rPr>
              <a:t>FFVélo</a:t>
            </a:r>
            <a:r>
              <a:rPr lang="fr-FR" b="1" dirty="0" smtClean="0">
                <a:solidFill>
                  <a:schemeClr val="tx1"/>
                </a:solidFill>
              </a:rPr>
              <a:t> à prévoir à partir du 1</a:t>
            </a:r>
            <a:r>
              <a:rPr lang="fr-FR" b="1" baseline="30000" dirty="0" smtClean="0">
                <a:solidFill>
                  <a:schemeClr val="tx1"/>
                </a:solidFill>
              </a:rPr>
              <a:t>ier</a:t>
            </a:r>
            <a:r>
              <a:rPr lang="fr-FR" b="1" dirty="0" smtClean="0">
                <a:solidFill>
                  <a:schemeClr val="tx1"/>
                </a:solidFill>
              </a:rPr>
              <a:t> janvier 2026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Renouvellement du 1/3 du bureau </a:t>
            </a:r>
            <a:r>
              <a:rPr lang="fr-FR" sz="2100" b="1" dirty="0" smtClean="0">
                <a:solidFill>
                  <a:schemeClr val="tx1"/>
                </a:solidFill>
              </a:rPr>
              <a:t>(vote éventuel ??)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Infos sur le site du club </a:t>
            </a:r>
            <a:r>
              <a:rPr lang="fr-FR" sz="2000" b="1" dirty="0" smtClean="0">
                <a:solidFill>
                  <a:schemeClr val="tx1"/>
                </a:solidFill>
              </a:rPr>
              <a:t>(Patrice) </a:t>
            </a:r>
            <a:r>
              <a:rPr lang="fr-FR" sz="3100" b="1" dirty="0" smtClean="0">
                <a:solidFill>
                  <a:schemeClr val="tx1"/>
                </a:solidFill>
              </a:rPr>
              <a:t>et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3100" b="1" dirty="0" smtClean="0">
                <a:solidFill>
                  <a:schemeClr val="tx1"/>
                </a:solidFill>
              </a:rPr>
              <a:t>trombinoscope</a:t>
            </a:r>
            <a:r>
              <a:rPr lang="fr-FR" sz="2000" b="1" dirty="0" smtClean="0">
                <a:solidFill>
                  <a:schemeClr val="tx1"/>
                </a:solidFill>
              </a:rPr>
              <a:t>( Vincent)</a:t>
            </a:r>
            <a:endParaRPr lang="fr-FR" b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Pré- projets 2026 et </a:t>
            </a:r>
            <a:r>
              <a:rPr lang="fr-FR" sz="2600" b="1" dirty="0" smtClean="0">
                <a:solidFill>
                  <a:schemeClr val="tx1"/>
                </a:solidFill>
              </a:rPr>
              <a:t>sondage d’éventuelles participations</a:t>
            </a:r>
            <a:r>
              <a:rPr lang="fr-FR" b="1" dirty="0" smtClean="0">
                <a:solidFill>
                  <a:schemeClr val="tx1"/>
                </a:solidFill>
              </a:rPr>
              <a:t>       			</a:t>
            </a:r>
            <a:r>
              <a:rPr lang="fr-FR" sz="2100" b="1" dirty="0" smtClean="0">
                <a:solidFill>
                  <a:schemeClr val="tx1"/>
                </a:solidFill>
              </a:rPr>
              <a:t>( Dominique et Patrice )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Questions diverses et variées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Commande vêtements et ….pot de l’amitié</a:t>
            </a:r>
          </a:p>
          <a:p>
            <a:endParaRPr lang="fr-FR" dirty="0"/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6572296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85992"/>
            <a:ext cx="1792095" cy="1857388"/>
          </a:xfrm>
          <a:prstGeom prst="rect">
            <a:avLst/>
          </a:prstGeom>
        </p:spPr>
      </p:pic>
      <p:sp>
        <p:nvSpPr>
          <p:cNvPr id="6" name="Sous-titre 448"/>
          <p:cNvSpPr>
            <a:spLocks noGrp="1"/>
          </p:cNvSpPr>
          <p:nvPr>
            <p:ph type="subTitle" idx="4294967295"/>
          </p:nvPr>
        </p:nvSpPr>
        <p:spPr>
          <a:xfrm>
            <a:off x="642911" y="1412875"/>
            <a:ext cx="8001056" cy="730241"/>
          </a:xfrm>
        </p:spPr>
        <p:txBody>
          <a:bodyPr>
            <a:normAutofit fontScale="92500"/>
          </a:bodyPr>
          <a:lstStyle/>
          <a:p>
            <a:pPr marL="0" indent="0" algn="ctr">
              <a:buFontTx/>
              <a:buNone/>
            </a:pPr>
            <a:r>
              <a:rPr lang="fr-FR" b="1" u="sng" dirty="0" smtClean="0"/>
              <a:t>Remise des récompenses ASSM Omnisport 2025 </a:t>
            </a:r>
          </a:p>
        </p:txBody>
      </p:sp>
      <p:pic>
        <p:nvPicPr>
          <p:cNvPr id="1026" name="Picture 2" descr="E:\ASSM-Cyclo\Photos-vélo\2019\Soirée ASSM Nov. 2018\46065495_2190137797926215_64672735356885401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571744"/>
            <a:ext cx="2714644" cy="1857388"/>
          </a:xfrm>
          <a:prstGeom prst="rect">
            <a:avLst/>
          </a:prstGeom>
          <a:noFill/>
        </p:spPr>
      </p:pic>
      <p:pic>
        <p:nvPicPr>
          <p:cNvPr id="9" name="Image 8" descr="2024-11-16_1H1A6584.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285992"/>
            <a:ext cx="3000396" cy="2000264"/>
          </a:xfrm>
          <a:prstGeom prst="rect">
            <a:avLst/>
          </a:prstGeom>
        </p:spPr>
      </p:pic>
      <p:pic>
        <p:nvPicPr>
          <p:cNvPr id="10" name="Image 9" descr="2024-11-16_1H1A6591.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572008"/>
            <a:ext cx="3071802" cy="20478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7158" y="4643446"/>
            <a:ext cx="3892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REPAS DANSANT  le 22 novembre 2025 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à Louise Michel 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2910" y="1214422"/>
            <a:ext cx="7715304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Pré- projets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Organisations club: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Repas du club </a:t>
            </a:r>
            <a:r>
              <a:rPr kumimoji="0" lang="fr-FR" sz="19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1900" b="1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date, resto 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Cyclotourisme vers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Génissac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Blaye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 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 partir d’Avril)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Sortie 2 jours 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(25 et 26 avril)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  direction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Lot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Garonne</a:t>
            </a:r>
            <a:endParaRPr kumimoji="0" lang="fr-F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Pentecôte (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23, 24 et 25 mai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&gt;&gt;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Lentillac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Causse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Fête du Vélo début juin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Séjour club du 8 au 13  juin &gt;&gt; 4 jours (</a:t>
            </a:r>
            <a:r>
              <a:rPr kumimoji="0" lang="fr-FR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pédalés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dans le Limousin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Organisations extérieures: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Journée d’ouverture FF Vélo en Mars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Brevets RAA : 100km,150km, 200km et + si affinités …en avril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1600" y="5357826"/>
            <a:ext cx="7561263" cy="830997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Dernier rendez </a:t>
            </a:r>
            <a:r>
              <a:rPr lang="fr-FR" sz="2400" b="1" dirty="0">
                <a:solidFill>
                  <a:srgbClr val="FF0000"/>
                </a:solidFill>
              </a:rPr>
              <a:t>vous pour </a:t>
            </a:r>
            <a:r>
              <a:rPr lang="fr-FR" sz="2400" b="1" dirty="0" smtClean="0">
                <a:solidFill>
                  <a:srgbClr val="FF0000"/>
                </a:solidFill>
              </a:rPr>
              <a:t>vos inscriptions aux organisations du club à </a:t>
            </a:r>
            <a:r>
              <a:rPr lang="fr-FR" sz="2400" b="1" dirty="0">
                <a:solidFill>
                  <a:srgbClr val="FF0000"/>
                </a:solidFill>
              </a:rPr>
              <a:t>la réunion générale </a:t>
            </a:r>
            <a:r>
              <a:rPr lang="fr-FR" sz="2400" b="1" dirty="0" smtClean="0">
                <a:solidFill>
                  <a:srgbClr val="FF0000"/>
                </a:solidFill>
              </a:rPr>
              <a:t>de janvier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1538" y="1571612"/>
            <a:ext cx="752892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Projets club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Trombinoscope: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Vincent a pris le chantier en main mais attends encore beaucoup de votre participation pour l’envoi de vos photos</a:t>
            </a:r>
            <a:endParaRPr kumimoji="0" lang="fr-F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 du club: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Patrice souhaite passer la main et recherche un candidat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348" y="2500306"/>
            <a:ext cx="764386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FF0000"/>
                </a:solidFill>
              </a:rPr>
              <a:t>C’est au cours de cette soirée que vous pouvez vous exprimer et faire des propositions dans le but d’améliorer notre fonctionnement</a:t>
            </a:r>
          </a:p>
          <a:p>
            <a:endParaRPr lang="fr-FR" sz="2000" b="1" dirty="0" smtClean="0">
              <a:solidFill>
                <a:schemeClr val="tx2"/>
              </a:solidFill>
            </a:endParaRPr>
          </a:p>
          <a:p>
            <a:r>
              <a:rPr lang="fr-FR" sz="2000" b="1" dirty="0" smtClean="0"/>
              <a:t>Aussi afin de redynamiser votre section,</a:t>
            </a:r>
          </a:p>
          <a:p>
            <a:endParaRPr lang="fr-FR" sz="2000" b="1" dirty="0" smtClean="0">
              <a:sym typeface="Wingdings"/>
            </a:endParaRPr>
          </a:p>
          <a:p>
            <a:r>
              <a:rPr lang="fr-FR" sz="2000" b="1" dirty="0" smtClean="0">
                <a:sym typeface="Wingdings"/>
              </a:rPr>
              <a:t></a:t>
            </a:r>
            <a:r>
              <a:rPr lang="fr-FR" sz="2000" b="1" dirty="0" smtClean="0"/>
              <a:t> Quelles évolutions souhaiteriez-vous apporter aux organisations et activités actuelles, à la gestion du club ?  </a:t>
            </a:r>
          </a:p>
          <a:p>
            <a:endParaRPr lang="fr-FR" sz="2000" b="1" dirty="0" smtClean="0">
              <a:sym typeface="Wingdings"/>
            </a:endParaRPr>
          </a:p>
          <a:p>
            <a:pPr>
              <a:buFont typeface="Wingdings"/>
              <a:buChar char="à"/>
            </a:pPr>
            <a:r>
              <a:rPr lang="fr-FR" sz="2000" b="1" dirty="0" smtClean="0"/>
              <a:t>Quelles activités nouvelles, plus en adéquation avec votre besoin de rouler ensemble souhaiteriez –vous mettre en place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7224" y="1714488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QUESTIONS DIVERSES</a:t>
            </a: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fr-FR" dirty="0" smtClean="0">
                <a:solidFill>
                  <a:srgbClr val="FF0000"/>
                </a:solidFill>
              </a:rPr>
              <a:t>…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et nombreuses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348" y="5429264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fr-FR" sz="2400" b="1" i="1" dirty="0" smtClean="0">
                <a:solidFill>
                  <a:srgbClr val="FF0000"/>
                </a:solidFill>
                <a:latin typeface="Arial Black" pitchFamily="34" charset="0"/>
              </a:rPr>
              <a:t>ET pour finir POT DE L’AMITIE  préparé par Francis</a:t>
            </a:r>
          </a:p>
        </p:txBody>
      </p:sp>
      <p:pic>
        <p:nvPicPr>
          <p:cNvPr id="7" name="Image 6" descr="image_1492208_20221017_ob_1af1b2_verre-ap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5143512"/>
            <a:ext cx="1792883" cy="1294873"/>
          </a:xfrm>
          <a:prstGeom prst="rect">
            <a:avLst/>
          </a:prstGeom>
        </p:spPr>
      </p:pic>
      <p:pic>
        <p:nvPicPr>
          <p:cNvPr id="8" name="Image 2" descr="tenues 30 ans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643050"/>
            <a:ext cx="4643470" cy="1950004"/>
          </a:xfrm>
          <a:prstGeom prst="rect">
            <a:avLst/>
          </a:prstGeom>
          <a:noFill/>
          <a:ln w="25400">
            <a:solidFill>
              <a:srgbClr val="06A656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928662" y="3786190"/>
            <a:ext cx="778674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</a:rPr>
              <a:t>NE PAS OUBLIER VOTRE COMMANDE DE VETEMENTS POUR CETTE FIN D’ANNEE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(Voir Dominique en fin de réunion)</a:t>
            </a:r>
            <a:endParaRPr lang="fr-FR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pic>
        <p:nvPicPr>
          <p:cNvPr id="8" name="Image 7" descr="club 2000(1).jpg"/>
          <p:cNvPicPr>
            <a:picLocks noChangeAspect="1"/>
          </p:cNvPicPr>
          <p:nvPr/>
        </p:nvPicPr>
        <p:blipFill>
          <a:blip r:embed="rId4" cstate="print"/>
          <a:srcRect t="10409"/>
          <a:stretch>
            <a:fillRect/>
          </a:stretch>
        </p:blipFill>
        <p:spPr>
          <a:xfrm>
            <a:off x="642910" y="1357298"/>
            <a:ext cx="7929618" cy="51190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28992" y="5857892"/>
            <a:ext cx="300039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CLUB EN 2000</a:t>
            </a:r>
            <a:endParaRPr lang="fr-F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358114" cy="4286280"/>
          </a:xfrm>
          <a:solidFill>
            <a:srgbClr val="F6FCC8"/>
          </a:solidFill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tx1"/>
                </a:solidFill>
              </a:rPr>
              <a:t>RAPPORT MORAL</a:t>
            </a:r>
          </a:p>
          <a:p>
            <a:pPr algn="l">
              <a:buFont typeface="Wingdings" pitchFamily="2" charset="2"/>
              <a:buChar char="v"/>
            </a:pPr>
            <a:endParaRPr lang="fr-FR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Adhérents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Résultats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Entraînement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Sécurité</a:t>
            </a:r>
          </a:p>
          <a:p>
            <a:pPr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Bénévoles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86314" y="2214554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 Black" pitchFamily="34" charset="0"/>
              </a:rPr>
              <a:t>Effectif en baisse cette saison avec 94 LICENCES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28662" y="500063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Arial Black" pitchFamily="34" charset="0"/>
              </a:rPr>
              <a:t>83% de plus de 60 ans</a:t>
            </a:r>
          </a:p>
          <a:p>
            <a:r>
              <a:rPr lang="fr-FR" dirty="0" smtClean="0">
                <a:solidFill>
                  <a:srgbClr val="FFFF00"/>
                </a:solidFill>
                <a:latin typeface="Arial Black" pitchFamily="34" charset="0"/>
              </a:rPr>
              <a:t>87% d’adhérents </a:t>
            </a:r>
            <a:r>
              <a:rPr lang="fr-FR" dirty="0" err="1" smtClean="0">
                <a:solidFill>
                  <a:srgbClr val="FFFF00"/>
                </a:solidFill>
                <a:latin typeface="Arial Black" pitchFamily="34" charset="0"/>
              </a:rPr>
              <a:t>FFVélo</a:t>
            </a:r>
            <a:endParaRPr lang="fr-FR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5" name="Image 14" descr="fédéra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929066"/>
            <a:ext cx="4206240" cy="2598420"/>
          </a:xfrm>
          <a:prstGeom prst="rect">
            <a:avLst/>
          </a:prstGeom>
        </p:spPr>
      </p:pic>
      <p:pic>
        <p:nvPicPr>
          <p:cNvPr id="17" name="Image 16" descr="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428736"/>
            <a:ext cx="4158905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8860" y="1357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Arial Black" pitchFamily="34" charset="0"/>
              </a:rPr>
              <a:t>RESULTATS DE LA SAISON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85786" y="1857364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Participations aux 12 entraînements grandes randonnées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10 à 15 participants en moyenne</a:t>
            </a:r>
          </a:p>
          <a:p>
            <a:pPr>
              <a:lnSpc>
                <a:spcPct val="80000"/>
              </a:lnSpc>
            </a:pPr>
            <a:endParaRPr lang="fr-FR" sz="14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Participations aux entraînements Médoc et Rive Droite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30 à 40 participants en moyenne sur 104 sorties programmées.</a:t>
            </a:r>
          </a:p>
          <a:p>
            <a:pPr algn="ctr">
              <a:lnSpc>
                <a:spcPct val="80000"/>
              </a:lnSpc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*****************************************</a:t>
            </a:r>
          </a:p>
          <a:p>
            <a:pPr>
              <a:lnSpc>
                <a:spcPct val="80000"/>
              </a:lnSpc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Sorties et randonnées organisées par le club: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65 participations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FFVélo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, La Sauve,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Verteillac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,  sortie </a:t>
            </a:r>
          </a:p>
          <a:p>
            <a:pPr algn="ctr">
              <a:lnSpc>
                <a:spcPct val="8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au Pays Basque à pentecôte et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Lentillac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) </a:t>
            </a:r>
          </a:p>
          <a:p>
            <a:pPr algn="ctr">
              <a:lnSpc>
                <a:spcPct val="80000"/>
              </a:lnSpc>
            </a:pPr>
            <a:endParaRPr lang="fr-FR" sz="12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Participations aux randonnées nationales: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(très peu de retours!)</a:t>
            </a:r>
          </a:p>
          <a:p>
            <a:pPr algn="ctr">
              <a:lnSpc>
                <a:spcPct val="80000"/>
              </a:lnSpc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lnSpc>
                <a:spcPct val="80000"/>
              </a:lnSpc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Les 3 brevets RAA (150km, 200km et 300km), quelques brevets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ufolep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??</a:t>
            </a:r>
          </a:p>
          <a:p>
            <a:pPr algn="ctr">
              <a:lnSpc>
                <a:spcPct val="80000"/>
              </a:lnSpc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+</a:t>
            </a:r>
          </a:p>
          <a:p>
            <a:pPr algn="ctr">
              <a:lnSpc>
                <a:spcPct val="80000"/>
              </a:lnSpc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La BIZIKLETA,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Quebrantahuesos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en Espagne,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Ladagnous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2025</a:t>
            </a:r>
          </a:p>
          <a:p>
            <a:pPr algn="ctr">
              <a:lnSpc>
                <a:spcPct val="80000"/>
              </a:lnSpc>
            </a:pPr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…et puis c’est tout</a:t>
            </a:r>
          </a:p>
          <a:p>
            <a:pPr algn="ctr">
              <a:lnSpc>
                <a:spcPct val="80000"/>
              </a:lnSpc>
            </a:pP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,</a:t>
            </a:r>
          </a:p>
          <a:p>
            <a:pPr algn="ctr">
              <a:lnSpc>
                <a:spcPct val="80000"/>
              </a:lnSpc>
            </a:pP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285720" y="1785926"/>
            <a:ext cx="8386762" cy="4643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Résultats des sorties organisées par le club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Ouverture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FFVélo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      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seul participant !!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Sorties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cyclo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vers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Genissac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la Sauve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seulement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à 10 participants en moyenne 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3200" b="1" dirty="0" err="1" smtClean="0">
                <a:latin typeface="Arial" pitchFamily="34" charset="0"/>
                <a:cs typeface="Arial" pitchFamily="34" charset="0"/>
              </a:rPr>
              <a:t>Verteillac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 jours):             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participants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Pays Basque </a:t>
            </a: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(Pentecôte):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cyclos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ASSM mais 22    participants !!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Lentillac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du Causse:     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 participants sur 4 jours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….et 48 convives au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repas du club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 15 mars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images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5429264"/>
            <a:ext cx="801274" cy="762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214282" y="1714488"/>
            <a:ext cx="2857520" cy="557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BREVETS RAA</a:t>
            </a:r>
            <a:endParaRPr kumimoji="0" lang="fr-FR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5" name="Image 14" descr="Capture d’écran 2024-09-16 1132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857364"/>
            <a:ext cx="1318260" cy="1188720"/>
          </a:xfrm>
          <a:prstGeom prst="rect">
            <a:avLst/>
          </a:prstGeom>
        </p:spPr>
      </p:pic>
      <p:pic>
        <p:nvPicPr>
          <p:cNvPr id="16" name="Image 15" descr="20250405_083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428868"/>
            <a:ext cx="4143372" cy="23316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Image 16" descr="20250405_120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3429000"/>
            <a:ext cx="3857652" cy="2170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6643702" y="57150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 Black" pitchFamily="34" charset="0"/>
              </a:rPr>
              <a:t>100km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00232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 Black" pitchFamily="34" charset="0"/>
              </a:rPr>
              <a:t>150km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0034" y="6000768"/>
            <a:ext cx="4643470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latin typeface="Arial Black" pitchFamily="34" charset="0"/>
              </a:rPr>
              <a:t>+ le 200km et le 300km pour ERIC</a:t>
            </a:r>
            <a:endParaRPr lang="fr-FR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1" name="Image 20" descr="images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5929330"/>
            <a:ext cx="571504" cy="5441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571472" y="1714488"/>
            <a:ext cx="2571768" cy="557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VERTEILLAC</a:t>
            </a:r>
            <a:r>
              <a:rPr kumimoji="0" lang="fr-FR" sz="44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</a:t>
            </a:r>
            <a:r>
              <a:rPr kumimoji="0" lang="fr-FR" sz="32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12-13 avril2025</a:t>
            </a:r>
            <a:endParaRPr kumimoji="0" lang="fr-FR" sz="3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9" name="Image 8" descr="20250412_082132-757x400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>
          <a:xfrm>
            <a:off x="3500430" y="1285860"/>
            <a:ext cx="5072098" cy="27146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Image 9" descr="WhatsApp-Image-2025-04-13-a-19.22.54_a5183f44-150x1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857496"/>
            <a:ext cx="2643206" cy="26432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Image 10" descr="Resized_20250413_144247_17445598058621-1000x364.jpg"/>
          <p:cNvPicPr>
            <a:picLocks noChangeAspect="1"/>
          </p:cNvPicPr>
          <p:nvPr/>
        </p:nvPicPr>
        <p:blipFill>
          <a:blip r:embed="rId6">
            <a:lum bright="10000"/>
          </a:blip>
          <a:srcRect l="25781" t="30683" r="22656" b="7074"/>
          <a:stretch>
            <a:fillRect/>
          </a:stretch>
        </p:blipFill>
        <p:spPr>
          <a:xfrm>
            <a:off x="3714744" y="4214818"/>
            <a:ext cx="4714908" cy="20717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5429288" cy="10001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Assemblée Générale </a:t>
            </a:r>
            <a:r>
              <a:rPr lang="fr-FR" sz="2800" dirty="0" err="1" smtClean="0">
                <a:latin typeface="Arial Black" pitchFamily="34" charset="0"/>
              </a:rPr>
              <a:t>Cyclo</a:t>
            </a: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du 25 septembre 2025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 descr="logo-club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071570"/>
          </a:xfrm>
          <a:prstGeom prst="rect">
            <a:avLst/>
          </a:prstGeom>
        </p:spPr>
      </p:pic>
      <p:pic>
        <p:nvPicPr>
          <p:cNvPr id="5" name="Image 4" descr="logo 2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1033901" cy="107157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928662" y="1714488"/>
            <a:ext cx="2643206" cy="557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PAYS BASQUE    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7, 8 et 9 juin</a:t>
            </a:r>
            <a:endParaRPr kumimoji="0" lang="fr-FR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Image 6" descr="20250608_13370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143380"/>
            <a:ext cx="4071934" cy="22914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 7" descr="20250608_090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285860"/>
            <a:ext cx="4584706" cy="26577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Image 8" descr="IMG_5826.jpg"/>
          <p:cNvPicPr>
            <a:picLocks noChangeAspect="1"/>
          </p:cNvPicPr>
          <p:nvPr/>
        </p:nvPicPr>
        <p:blipFill>
          <a:blip r:embed="rId6"/>
          <a:srcRect l="9973" b="23936"/>
          <a:stretch>
            <a:fillRect/>
          </a:stretch>
        </p:blipFill>
        <p:spPr>
          <a:xfrm rot="5400000">
            <a:off x="83727" y="3416679"/>
            <a:ext cx="3833010" cy="24288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764</Words>
  <Application>Microsoft Office PowerPoint</Application>
  <PresentationFormat>Affichage à l'écran (4:3)</PresentationFormat>
  <Paragraphs>198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  <vt:lpstr>Assemblée Générale Cyclo  du 25 septembre 2025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Cyclo  du 25 septembre 2025</dc:title>
  <dc:creator>Dominique</dc:creator>
  <cp:lastModifiedBy>Dominique</cp:lastModifiedBy>
  <cp:revision>52</cp:revision>
  <dcterms:created xsi:type="dcterms:W3CDTF">2025-07-06T16:48:56Z</dcterms:created>
  <dcterms:modified xsi:type="dcterms:W3CDTF">2025-09-25T11:16:22Z</dcterms:modified>
</cp:coreProperties>
</file>