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sldIdLst>
    <p:sldId id="258" r:id="rId2"/>
    <p:sldId id="259" r:id="rId3"/>
    <p:sldId id="260" r:id="rId4"/>
    <p:sldId id="291" r:id="rId5"/>
    <p:sldId id="261" r:id="rId6"/>
    <p:sldId id="262" r:id="rId7"/>
    <p:sldId id="263" r:id="rId8"/>
    <p:sldId id="264" r:id="rId9"/>
    <p:sldId id="268" r:id="rId10"/>
    <p:sldId id="265" r:id="rId11"/>
    <p:sldId id="266" r:id="rId12"/>
    <p:sldId id="269" r:id="rId13"/>
    <p:sldId id="285" r:id="rId14"/>
    <p:sldId id="272" r:id="rId15"/>
    <p:sldId id="273" r:id="rId16"/>
    <p:sldId id="274" r:id="rId17"/>
    <p:sldId id="280" r:id="rId18"/>
    <p:sldId id="286" r:id="rId19"/>
    <p:sldId id="275" r:id="rId20"/>
    <p:sldId id="288" r:id="rId21"/>
    <p:sldId id="276" r:id="rId22"/>
    <p:sldId id="290" r:id="rId23"/>
    <p:sldId id="289" r:id="rId24"/>
    <p:sldId id="277" r:id="rId25"/>
    <p:sldId id="279" r:id="rId26"/>
    <p:sldId id="287" r:id="rId27"/>
    <p:sldId id="284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ASSM-Cyclo\ASSM-Cyclo\Gestion\Cotisations%20annuelles\Sec%202023-2024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ASSM-Cyclo\ASSM-Cyclo\Gestion\Cotisations%20annuelles\Sec%202025-202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ser>
          <c:idx val="0"/>
          <c:order val="0"/>
          <c:spPr>
            <a:ln>
              <a:solidFill>
                <a:srgbClr val="FFC000"/>
              </a:solidFill>
            </a:ln>
          </c:spPr>
          <c:explosion val="9"/>
          <c:dPt>
            <c:idx val="0"/>
            <c:explosion val="17"/>
            <c:extLst xmlns:c16r2="http://schemas.microsoft.com/office/drawing/2015/06/chart">
              <c:ext xmlns:c16="http://schemas.microsoft.com/office/drawing/2014/chart" uri="{C3380CC4-5D6E-409C-BE32-E72D297353CC}">
                <c16:uniqueId val="{00000000-4235-495B-97F7-744E0B6D6A8A}"/>
              </c:ext>
            </c:extLst>
          </c:dPt>
          <c:dPt>
            <c:idx val="1"/>
            <c:explosion val="17"/>
            <c:spPr>
              <a:solidFill>
                <a:srgbClr val="00B0F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35-495B-97F7-744E0B6D6A8A}"/>
              </c:ext>
            </c:extLst>
          </c:dPt>
          <c:dPt>
            <c:idx val="2"/>
            <c:spPr>
              <a:solidFill>
                <a:srgbClr val="92D050"/>
              </a:solidFill>
              <a:ln>
                <a:solidFill>
                  <a:srgbClr val="FFC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235-495B-97F7-744E0B6D6A8A}"/>
              </c:ext>
            </c:extLst>
          </c:dPt>
          <c:dLbls>
            <c:dLbl>
              <c:idx val="0"/>
              <c:layout>
                <c:manualLayout>
                  <c:x val="-9.1382983377077898E-2"/>
                  <c:y val="0.1076388888888889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/>
                      <a:t>11.4%</a:t>
                    </a: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235-495B-97F7-744E0B6D6A8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b="1"/>
                      <a:t>19.6%</a:t>
                    </a: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235-495B-97F7-744E0B6D6A8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 b="1"/>
                      <a:t>69%</a:t>
                    </a: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235-495B-97F7-744E0B6D6A8A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fr-F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'par age'!$G$2:$I$2</c:f>
              <c:strCache>
                <c:ptCount val="3"/>
                <c:pt idx="0">
                  <c:v>46 - 59 ans</c:v>
                </c:pt>
                <c:pt idx="1">
                  <c:v>60 - 65 ans</c:v>
                </c:pt>
                <c:pt idx="2">
                  <c:v>66 ans et +</c:v>
                </c:pt>
              </c:strCache>
            </c:strRef>
          </c:cat>
          <c:val>
            <c:numRef>
              <c:f>'par age'!$G$3:$I$3</c:f>
              <c:numCache>
                <c:formatCode>General</c:formatCode>
                <c:ptCount val="3"/>
                <c:pt idx="0">
                  <c:v>11</c:v>
                </c:pt>
                <c:pt idx="1">
                  <c:v>19</c:v>
                </c:pt>
                <c:pt idx="2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235-495B-97F7-744E0B6D6A8A}"/>
            </c:ext>
          </c:extLst>
        </c:ser>
        <c:ser>
          <c:idx val="1"/>
          <c:order val="1"/>
          <c:explosion val="25"/>
          <c:cat>
            <c:strRef>
              <c:f>'par age'!$G$2:$I$2</c:f>
              <c:strCache>
                <c:ptCount val="3"/>
                <c:pt idx="0">
                  <c:v>46 - 59 ans</c:v>
                </c:pt>
                <c:pt idx="1">
                  <c:v>60 - 65 ans</c:v>
                </c:pt>
                <c:pt idx="2">
                  <c:v>66 ans et +</c:v>
                </c:pt>
              </c:strCache>
            </c:strRef>
          </c:cat>
          <c:val>
            <c:numRef>
              <c:f>'par age'!$G$4:$I$4</c:f>
              <c:numCache>
                <c:formatCode>0.00%</c:formatCode>
                <c:ptCount val="3"/>
                <c:pt idx="0">
                  <c:v>0.11400000000000043</c:v>
                </c:pt>
                <c:pt idx="1">
                  <c:v>0.19600000000000087</c:v>
                </c:pt>
                <c:pt idx="2" formatCode="0%">
                  <c:v>0.69000000000000417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235-495B-97F7-744E0B6D6A8A}"/>
            </c:ext>
          </c:extLst>
        </c:ser>
        <c:firstSliceAng val="0"/>
      </c:pie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zero"/>
  </c:chart>
  <c:spPr>
    <a:solidFill>
      <a:schemeClr val="accent5">
        <a:lumMod val="20000"/>
        <a:lumOff val="80000"/>
      </a:schemeClr>
    </a:solidFill>
    <a:ln>
      <a:solidFill>
        <a:schemeClr val="tx1"/>
      </a:solidFill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ser>
          <c:idx val="0"/>
          <c:order val="0"/>
          <c:spPr>
            <a:ln>
              <a:solidFill>
                <a:prstClr val="black">
                  <a:alpha val="98000"/>
                </a:prstClr>
              </a:solidFill>
            </a:ln>
          </c:spPr>
          <c:explosion val="13"/>
          <c:dPt>
            <c:idx val="2"/>
            <c:spPr>
              <a:solidFill>
                <a:srgbClr val="00B050"/>
              </a:solidFill>
              <a:ln>
                <a:solidFill>
                  <a:prstClr val="black">
                    <a:alpha val="98000"/>
                  </a:prstClr>
                </a:solidFill>
              </a:ln>
            </c:spPr>
          </c:dPt>
          <c:dLbls>
            <c:dLbl>
              <c:idx val="0"/>
              <c:layout>
                <c:manualLayout>
                  <c:x val="-9.7795056867891528E-2"/>
                  <c:y val="3.3810962583165502E-2"/>
                </c:manualLayout>
              </c:layout>
              <c:tx>
                <c:rich>
                  <a:bodyPr/>
                  <a:lstStyle/>
                  <a:p>
                    <a:r>
                      <a:rPr lang="en-US" sz="1170" b="1" i="0" baseline="0"/>
                      <a:t>8</a:t>
                    </a: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171-412C-9C43-AC7F0CE1FBF8}"/>
                </c:ext>
              </c:extLst>
            </c:dLbl>
            <c:dLbl>
              <c:idx val="1"/>
              <c:layout>
                <c:manualLayout>
                  <c:x val="1.8015529308836414E-2"/>
                  <c:y val="9.2727980223402368E-2"/>
                </c:manualLayout>
              </c:layout>
              <c:tx>
                <c:rich>
                  <a:bodyPr/>
                  <a:lstStyle/>
                  <a:p>
                    <a:pPr>
                      <a:defRPr sz="1170" b="1" i="0" baseline="0"/>
                    </a:pPr>
                    <a:r>
                      <a:rPr lang="en-US" sz="1170" b="1" i="0" baseline="0"/>
                      <a:t>3</a:t>
                    </a:r>
                  </a:p>
                </c:rich>
              </c:tx>
              <c:numFmt formatCode="#,##0.00" sourceLinked="0"/>
              <c:spPr>
                <a:solidFill>
                  <a:srgbClr val="FFFF00"/>
                </a:solidFill>
              </c:spPr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171-412C-9C43-AC7F0CE1FBF8}"/>
                </c:ext>
              </c:extLst>
            </c:dLbl>
            <c:dLbl>
              <c:idx val="2"/>
              <c:layout>
                <c:manualLayout>
                  <c:x val="7.2828083989501385E-2"/>
                  <c:y val="-0.21427128900554096"/>
                </c:manualLayout>
              </c:layout>
              <c:tx>
                <c:rich>
                  <a:bodyPr/>
                  <a:lstStyle/>
                  <a:p>
                    <a:r>
                      <a:rPr lang="en-US" sz="1170" b="1" i="0" baseline="0"/>
                      <a:t>80</a:t>
                    </a: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171-412C-9C43-AC7F0CE1FBF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70" b="1" i="0" baseline="0"/>
                </a:pPr>
                <a:endParaRPr lang="fr-FR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federation!$F$74:$H$74</c:f>
              <c:strCache>
                <c:ptCount val="3"/>
                <c:pt idx="0">
                  <c:v>Ufolep</c:v>
                </c:pt>
                <c:pt idx="1">
                  <c:v>honorare</c:v>
                </c:pt>
                <c:pt idx="2">
                  <c:v>FFVélo</c:v>
                </c:pt>
              </c:strCache>
            </c:strRef>
          </c:cat>
          <c:val>
            <c:numRef>
              <c:f>federation!$F$75:$H$75</c:f>
              <c:numCache>
                <c:formatCode>General</c:formatCode>
                <c:ptCount val="3"/>
                <c:pt idx="0">
                  <c:v>8</c:v>
                </c:pt>
                <c:pt idx="1">
                  <c:v>3</c:v>
                </c:pt>
                <c:pt idx="2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171-412C-9C43-AC7F0CE1FBF8}"/>
            </c:ext>
          </c:extLst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300831146106763"/>
          <c:y val="0.32530443142281662"/>
          <c:w val="0.29310279965004393"/>
          <c:h val="0.36282465055240204"/>
        </c:manualLayout>
      </c:layout>
      <c:txPr>
        <a:bodyPr/>
        <a:lstStyle/>
        <a:p>
          <a:pPr>
            <a:defRPr sz="1400" b="1" i="0" baseline="0"/>
          </a:pPr>
          <a:endParaRPr lang="fr-FR"/>
        </a:p>
      </c:txPr>
    </c:legend>
    <c:plotVisOnly val="1"/>
    <c:dispBlanksAs val="zero"/>
  </c:chart>
  <c:spPr>
    <a:solidFill>
      <a:schemeClr val="bg1">
        <a:lumMod val="85000"/>
      </a:schemeClr>
    </a:solidFill>
    <a:ln>
      <a:solidFill>
        <a:schemeClr val="tx1"/>
      </a:solidFill>
    </a:ln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0.59375</cdr:x>
      <cdr:y>0.08571</cdr:y>
    </cdr:from>
    <cdr:to>
      <cdr:x>0.94542</cdr:x>
      <cdr:y>0.19404</cdr:y>
    </cdr:to>
    <cdr:sp macro="" textlink="">
      <cdr:nvSpPr>
        <cdr:cNvPr id="2" name="ZoneTexte 2"/>
        <cdr:cNvSpPr txBox="1"/>
      </cdr:nvSpPr>
      <cdr:spPr>
        <a:xfrm xmlns:a="http://schemas.openxmlformats.org/drawingml/2006/main">
          <a:off x="2714644" y="214314"/>
          <a:ext cx="1607835" cy="270861"/>
        </a:xfrm>
        <a:prstGeom xmlns:a="http://schemas.openxmlformats.org/drawingml/2006/main" prst="rect">
          <a:avLst/>
        </a:prstGeom>
        <a:solidFill xmlns:a="http://schemas.openxmlformats.org/drawingml/2006/main">
          <a:srgbClr val="FFFFCC"/>
        </a:solidFill>
        <a:ln xmlns:a="http://schemas.openxmlformats.org/drawingml/2006/main" w="9525" cmpd="sng">
          <a:solidFill>
            <a:sysClr val="window" lastClr="FFFFFF">
              <a:shade val="50000"/>
            </a:sysClr>
          </a:solidFill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fr-FR" sz="1100" b="1" dirty="0"/>
            <a:t>ADHERENTS PAR AGE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0.53125</cdr:x>
      <cdr:y>0.84485</cdr:y>
    </cdr:from>
    <cdr:to>
      <cdr:x>0.93751</cdr:x>
      <cdr:y>0.95386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428892" y="2214578"/>
          <a:ext cx="1857388" cy="285752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fr-FR" sz="1100" b="1" dirty="0">
              <a:solidFill>
                <a:srgbClr val="FF0000"/>
              </a:solidFill>
            </a:rPr>
            <a:t>PAR FEDERATION EN 2025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08D3F-D410-4D16-BB65-C78113F67536}" type="datetimeFigureOut">
              <a:rPr lang="fr-FR" smtClean="0"/>
              <a:pPr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3CB48-7A4B-48C4-8F37-38F3BE5711C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95696-6536-43A5-8AC4-50AB0AA4BA23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F057-15B9-4538-B6FB-EE1692D69ED9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26324-CB2B-47C6-B901-6EB8CCCB1510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9483C-2203-4B56-A388-3BEBAE9F4266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048E-54BF-4240-A6F8-D85A5B6520BB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0140-228F-44EB-9099-97013FE59843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FBE0-0342-465D-AB7C-B4C637B98484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B0B77-9969-479B-8A25-D88E60C42AA6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5410-F75F-46C6-B251-9FA616C50C44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26CCB-67F9-4ADE-823A-CB9DE770228C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EE27F-95C4-4AB3-BF48-353B20650392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25B2F5-B982-48EB-87EF-6C0698D9155D}" type="datetime1">
              <a:rPr lang="fr-FR" smtClean="0"/>
              <a:pPr/>
              <a:t>23/09/2026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4651A6B-DFB0-4064-9956-FD92BA3EABBF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142852"/>
            <a:ext cx="8458200" cy="122237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FR" sz="4000" u="sng" dirty="0"/>
              <a:t>Assemblée Générale </a:t>
            </a:r>
            <a:br>
              <a:rPr lang="fr-FR" sz="4000" u="sng" dirty="0"/>
            </a:br>
            <a:r>
              <a:rPr lang="fr-FR" sz="4000" u="sng" dirty="0"/>
              <a:t>du 24 septembre 2026</a:t>
            </a:r>
          </a:p>
        </p:txBody>
      </p:sp>
      <p:pic>
        <p:nvPicPr>
          <p:cNvPr id="7" name="Image 6" descr="FFVe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6" y="5564761"/>
            <a:ext cx="1000132" cy="948482"/>
          </a:xfrm>
          <a:prstGeom prst="rect">
            <a:avLst/>
          </a:prstGeom>
        </p:spPr>
      </p:pic>
      <p:pic>
        <p:nvPicPr>
          <p:cNvPr id="9" name="Image 8" descr="logo 20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5500702"/>
            <a:ext cx="1071570" cy="100013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 rot="20187308">
            <a:off x="1496938" y="3412676"/>
            <a:ext cx="1406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Lucida Handwriting" pitchFamily="66" charset="0"/>
              </a:rPr>
              <a:t>BLAIGNAC</a:t>
            </a:r>
          </a:p>
        </p:txBody>
      </p:sp>
      <p:sp>
        <p:nvSpPr>
          <p:cNvPr id="13" name="ZoneTexte 12"/>
          <p:cNvSpPr txBox="1"/>
          <p:nvPr/>
        </p:nvSpPr>
        <p:spPr>
          <a:xfrm rot="879794">
            <a:off x="6500984" y="4481562"/>
            <a:ext cx="2143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Lucida Handwriting" pitchFamily="66" charset="0"/>
              </a:rPr>
              <a:t>ROCAMADOUR</a:t>
            </a:r>
          </a:p>
        </p:txBody>
      </p:sp>
      <p:sp>
        <p:nvSpPr>
          <p:cNvPr id="16" name="ZoneTexte 15"/>
          <p:cNvSpPr txBox="1"/>
          <p:nvPr/>
        </p:nvSpPr>
        <p:spPr>
          <a:xfrm rot="20569066">
            <a:off x="1795659" y="5986611"/>
            <a:ext cx="1396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Lucida Handwriting" pitchFamily="66" charset="0"/>
              </a:rPr>
              <a:t>LIMOUSIN</a:t>
            </a:r>
          </a:p>
        </p:txBody>
      </p:sp>
      <p:sp>
        <p:nvSpPr>
          <p:cNvPr id="17" name="Ellipse 16"/>
          <p:cNvSpPr/>
          <p:nvPr/>
        </p:nvSpPr>
        <p:spPr>
          <a:xfrm rot="20445596">
            <a:off x="479217" y="1799386"/>
            <a:ext cx="2521067" cy="1601702"/>
          </a:xfrm>
          <a:prstGeom prst="ellipse">
            <a:avLst/>
          </a:prstGeom>
          <a:blipFill>
            <a:blip r:embed="rId4">
              <a:lum bright="10000"/>
            </a:blip>
            <a:stretch>
              <a:fillRect/>
            </a:stretch>
          </a:blip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 rot="20954299">
            <a:off x="135279" y="4153047"/>
            <a:ext cx="4102273" cy="183536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 rot="850708">
            <a:off x="6025855" y="2407670"/>
            <a:ext cx="2989500" cy="1781191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54" y="1571612"/>
            <a:ext cx="2400301" cy="23851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17" grpId="0" animBg="1"/>
      <p:bldP spid="19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3"/>
            <a:ext cx="8858312" cy="1000132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pic>
        <p:nvPicPr>
          <p:cNvPr id="5" name="Image 4" descr="logo-club-2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206" y="1604448"/>
            <a:ext cx="1285884" cy="1263506"/>
          </a:xfrm>
          <a:prstGeom prst="rect">
            <a:avLst/>
          </a:prstGeom>
        </p:spPr>
      </p:pic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214282" y="1071546"/>
            <a:ext cx="8715435" cy="4500594"/>
          </a:xfrm>
          <a:prstGeom prst="rect">
            <a:avLst/>
          </a:prstGeom>
        </p:spPr>
        <p:txBody>
          <a:bodyPr vert="horz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4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ORDRE DU JOUR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/>
            </a:r>
            <a:b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</a:b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3300" b="1" u="sng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u="sng" dirty="0">
                <a:latin typeface="Arial Black" pitchFamily="34" charset="0"/>
              </a:rPr>
              <a:t>Le mot du Président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3800" b="1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dirty="0">
                <a:latin typeface="Arial Black" pitchFamily="34" charset="0"/>
              </a:rPr>
              <a:t>Nouveaux arrivants </a:t>
            </a:r>
            <a:r>
              <a:rPr lang="fr-FR" sz="3800" b="1" dirty="0" err="1">
                <a:latin typeface="Arial Black" pitchFamily="34" charset="0"/>
              </a:rPr>
              <a:t>Ufolep</a:t>
            </a:r>
            <a:endParaRPr lang="fr-FR" sz="3800" b="1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3800" b="1" u="sng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dirty="0">
                <a:latin typeface="Arial Black" pitchFamily="34" charset="0"/>
              </a:rPr>
              <a:t>Rapport moral         </a:t>
            </a:r>
            <a:r>
              <a:rPr lang="fr-FR" sz="3800" b="1" dirty="0">
                <a:solidFill>
                  <a:srgbClr val="0000FF"/>
                </a:solidFill>
                <a:latin typeface="Arial Black" pitchFamily="34" charset="0"/>
              </a:rPr>
              <a:t>(Patrice et Dominique)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3800" b="1" u="sng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dirty="0">
                <a:latin typeface="Arial Black" pitchFamily="34" charset="0"/>
              </a:rPr>
              <a:t>Rapport financier    </a:t>
            </a:r>
            <a:r>
              <a:rPr lang="fr-FR" sz="3800" b="1" dirty="0">
                <a:solidFill>
                  <a:srgbClr val="0000FF"/>
                </a:solidFill>
                <a:latin typeface="Arial Black" pitchFamily="34" charset="0"/>
              </a:rPr>
              <a:t>(Francis)</a:t>
            </a:r>
          </a:p>
          <a:p>
            <a:pPr>
              <a:lnSpc>
                <a:spcPct val="90000"/>
              </a:lnSpc>
            </a:pPr>
            <a:r>
              <a:rPr lang="fr-FR" sz="3800" b="1" dirty="0">
                <a:latin typeface="Arial Black" pitchFamily="34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dirty="0">
                <a:latin typeface="Arial Black" pitchFamily="34" charset="0"/>
              </a:rPr>
              <a:t>Inscriptions </a:t>
            </a:r>
            <a:r>
              <a:rPr lang="fr-FR" sz="3800" b="1" dirty="0" err="1">
                <a:latin typeface="Arial Black" pitchFamily="34" charset="0"/>
              </a:rPr>
              <a:t>FFVélo</a:t>
            </a:r>
            <a:r>
              <a:rPr lang="fr-FR" sz="3800" b="1" dirty="0">
                <a:latin typeface="Arial Black" pitchFamily="34" charset="0"/>
              </a:rPr>
              <a:t> à prévoir dés septembre pour les nouveaux arrivants (</a:t>
            </a:r>
            <a:r>
              <a:rPr lang="fr-FR" sz="3800" b="1" dirty="0" err="1">
                <a:latin typeface="Arial Black" pitchFamily="34" charset="0"/>
              </a:rPr>
              <a:t>Ufolep</a:t>
            </a:r>
            <a:r>
              <a:rPr lang="fr-FR" sz="3800" b="1" dirty="0">
                <a:latin typeface="Arial Black" pitchFamily="34" charset="0"/>
              </a:rPr>
              <a:t>) et dès janvier 2027 pour les renouvellements</a:t>
            </a:r>
          </a:p>
          <a:p>
            <a:pPr algn="ctr">
              <a:lnSpc>
                <a:spcPct val="90000"/>
              </a:lnSpc>
            </a:pPr>
            <a:r>
              <a:rPr lang="fr-FR" sz="3800" b="1" dirty="0">
                <a:solidFill>
                  <a:srgbClr val="0000FF"/>
                </a:solidFill>
                <a:latin typeface="Arial Black" pitchFamily="34" charset="0"/>
              </a:rPr>
              <a:t>(Voir Gilles)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3800" b="1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dirty="0">
                <a:latin typeface="Arial Black" pitchFamily="34" charset="0"/>
              </a:rPr>
              <a:t>Pré- projets 2027et sondage pour d’éventuelles participations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3800" b="1" dirty="0"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fr-FR" sz="3800" b="1" dirty="0">
                <a:latin typeface="Arial Black" pitchFamily="34" charset="0"/>
              </a:rPr>
              <a:t>Questions diverses et variées + évolutions fonctionnement du club en 2027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2000" b="1" dirty="0"/>
          </a:p>
          <a:p>
            <a:pPr>
              <a:lnSpc>
                <a:spcPct val="90000"/>
              </a:lnSpc>
            </a:pPr>
            <a:endParaRPr lang="fr-FR" sz="2400" b="1" dirty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endParaRPr lang="fr-FR" sz="2400" b="1" dirty="0"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8596" y="5286388"/>
            <a:ext cx="8429684" cy="1200329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  <a:latin typeface="Arial Black" pitchFamily="34" charset="0"/>
              </a:rPr>
              <a:t>EN FIN DE REUNION, PRISE DE COMMANDES DE VÊTEMENTS</a:t>
            </a:r>
          </a:p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Et les dernières « FICHES D’ADHESION » au club !!</a:t>
            </a:r>
          </a:p>
          <a:p>
            <a:pPr algn="ctr"/>
            <a:r>
              <a:rPr lang="fr-FR" b="1" dirty="0">
                <a:solidFill>
                  <a:srgbClr val="0000FF"/>
                </a:solidFill>
                <a:latin typeface="Arial Black" pitchFamily="34" charset="0"/>
              </a:rPr>
              <a:t>&gt;&gt; Dominique</a:t>
            </a:r>
          </a:p>
          <a:p>
            <a:pPr algn="ctr"/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0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1500174"/>
            <a:ext cx="1543045" cy="1533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714480" y="2214554"/>
            <a:ext cx="5357850" cy="2690815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charset="0"/>
              <a:buChar char="•"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Arial Black" pitchFamily="34" charset="0"/>
              </a:rPr>
              <a:t>* Votre bureau du club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Arial Black" pitchFamily="34" charset="0"/>
              </a:rPr>
              <a:t>* Adhérents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fr-FR" sz="2800" b="1" dirty="0">
                <a:solidFill>
                  <a:schemeClr val="tx2">
                    <a:shade val="75000"/>
                  </a:schemeClr>
                </a:solidFill>
                <a:latin typeface="Arial Black" pitchFamily="34" charset="0"/>
              </a:rPr>
              <a:t>* Nos organisations 2026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Arial Black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Arial Black" pitchFamily="34" charset="0"/>
              </a:rPr>
              <a:t>* Résultats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Arial Black" pitchFamily="34" charset="0"/>
              </a:rPr>
              <a:t>* Nos bénévoles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071670" y="1785926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  <a:latin typeface="Arial Black" pitchFamily="34" charset="0"/>
              </a:rPr>
              <a:t>RAPPORT MORAL</a:t>
            </a:r>
          </a:p>
        </p:txBody>
      </p:sp>
      <p:pic>
        <p:nvPicPr>
          <p:cNvPr id="3074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572140"/>
            <a:ext cx="1107137" cy="1100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à coins arrondis 20"/>
          <p:cNvSpPr/>
          <p:nvPr/>
        </p:nvSpPr>
        <p:spPr>
          <a:xfrm>
            <a:off x="285720" y="714356"/>
            <a:ext cx="8643998" cy="60007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268005-8D21-4961-BA1D-793743F09A54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6149" name="ZoneTexte 5"/>
          <p:cNvSpPr txBox="1">
            <a:spLocks noChangeArrowheads="1"/>
          </p:cNvSpPr>
          <p:nvPr/>
        </p:nvSpPr>
        <p:spPr bwMode="auto">
          <a:xfrm>
            <a:off x="428596" y="214290"/>
            <a:ext cx="83534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b="1" dirty="0">
                <a:latin typeface="Gill Sans Ultra Bold Condensed" pitchFamily="34" charset="0"/>
              </a:rPr>
              <a:t>BUREAU ASSM CYCLO AU 1</a:t>
            </a:r>
            <a:r>
              <a:rPr lang="fr-FR" sz="2400" b="1" baseline="30000" dirty="0">
                <a:latin typeface="Gill Sans Ultra Bold Condensed" pitchFamily="34" charset="0"/>
              </a:rPr>
              <a:t>ier</a:t>
            </a:r>
            <a:r>
              <a:rPr lang="fr-FR" sz="2400" b="1" dirty="0">
                <a:latin typeface="Gill Sans Ultra Bold Condensed" pitchFamily="34" charset="0"/>
              </a:rPr>
              <a:t> OCTOBRE 2026</a:t>
            </a:r>
          </a:p>
        </p:txBody>
      </p:sp>
      <p:pic>
        <p:nvPicPr>
          <p:cNvPr id="8" name="Image 7" descr="Pellet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785794"/>
            <a:ext cx="895908" cy="1144553"/>
          </a:xfrm>
          <a:prstGeom prst="rect">
            <a:avLst/>
          </a:prstGeom>
        </p:spPr>
      </p:pic>
      <p:pic>
        <p:nvPicPr>
          <p:cNvPr id="9" name="Image 8" descr="Montei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716" y="1928802"/>
            <a:ext cx="821450" cy="1071570"/>
          </a:xfrm>
          <a:prstGeom prst="rect">
            <a:avLst/>
          </a:prstGeom>
        </p:spPr>
      </p:pic>
      <p:pic>
        <p:nvPicPr>
          <p:cNvPr id="10" name="Image 9" descr="Labarthe.jpg"/>
          <p:cNvPicPr>
            <a:picLocks noChangeAspect="1"/>
          </p:cNvPicPr>
          <p:nvPr/>
        </p:nvPicPr>
        <p:blipFill>
          <a:blip r:embed="rId4"/>
          <a:srcRect l="13431" t="26023" r="20080" b="6841"/>
          <a:stretch>
            <a:fillRect/>
          </a:stretch>
        </p:blipFill>
        <p:spPr>
          <a:xfrm>
            <a:off x="4827136" y="1928802"/>
            <a:ext cx="918489" cy="1285884"/>
          </a:xfrm>
          <a:prstGeom prst="rect">
            <a:avLst/>
          </a:prstGeom>
        </p:spPr>
      </p:pic>
      <p:pic>
        <p:nvPicPr>
          <p:cNvPr id="11" name="Image 10" descr="Ham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3071810"/>
            <a:ext cx="858930" cy="1285884"/>
          </a:xfrm>
          <a:prstGeom prst="rect">
            <a:avLst/>
          </a:prstGeom>
        </p:spPr>
      </p:pic>
      <p:pic>
        <p:nvPicPr>
          <p:cNvPr id="12" name="Image 11" descr="legoupil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9124" y="4429132"/>
            <a:ext cx="1026204" cy="1357322"/>
          </a:xfrm>
          <a:prstGeom prst="rect">
            <a:avLst/>
          </a:prstGeom>
        </p:spPr>
      </p:pic>
      <p:pic>
        <p:nvPicPr>
          <p:cNvPr id="13" name="Image 12" descr="PARADIS Michel.JPG"/>
          <p:cNvPicPr>
            <a:picLocks noChangeAspect="1"/>
          </p:cNvPicPr>
          <p:nvPr/>
        </p:nvPicPr>
        <p:blipFill>
          <a:blip r:embed="rId7" cstate="print"/>
          <a:srcRect l="6395" b="16957"/>
          <a:stretch>
            <a:fillRect/>
          </a:stretch>
        </p:blipFill>
        <p:spPr>
          <a:xfrm>
            <a:off x="3143240" y="4500570"/>
            <a:ext cx="1045709" cy="1357322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143372" y="857232"/>
            <a:ext cx="3286148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Président</a:t>
            </a:r>
            <a:r>
              <a:rPr lang="fr-FR" b="1" dirty="0" smtClean="0">
                <a:solidFill>
                  <a:srgbClr val="0000FF"/>
                </a:solidFill>
              </a:rPr>
              <a:t>: </a:t>
            </a:r>
            <a:r>
              <a:rPr lang="fr-FR" sz="1600" b="1" dirty="0" smtClean="0">
                <a:solidFill>
                  <a:srgbClr val="0000FF"/>
                </a:solidFill>
              </a:rPr>
              <a:t>Dominique PELLETAN</a:t>
            </a:r>
          </a:p>
          <a:p>
            <a:pPr algn="ctr"/>
            <a:r>
              <a:rPr lang="fr-FR" sz="1600" b="1" dirty="0" smtClean="0"/>
              <a:t>Gestion du club </a:t>
            </a:r>
            <a:endParaRPr lang="fr-FR" sz="16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1571604" y="2000240"/>
            <a:ext cx="3143272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Secrétaire</a:t>
            </a:r>
            <a:r>
              <a:rPr lang="fr-FR" b="1" dirty="0" smtClean="0">
                <a:solidFill>
                  <a:srgbClr val="0000FF"/>
                </a:solidFill>
              </a:rPr>
              <a:t>: </a:t>
            </a:r>
            <a:r>
              <a:rPr lang="fr-FR" sz="1600" b="1" dirty="0" smtClean="0">
                <a:solidFill>
                  <a:srgbClr val="0000FF"/>
                </a:solidFill>
              </a:rPr>
              <a:t>Patrice MONTEILS</a:t>
            </a:r>
          </a:p>
          <a:p>
            <a:pPr algn="ctr"/>
            <a:r>
              <a:rPr lang="fr-FR" sz="1600" b="1" dirty="0" smtClean="0"/>
              <a:t>Responsable site internet du club et calendrier</a:t>
            </a:r>
            <a:endParaRPr lang="fr-FR" sz="16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5786446" y="2000240"/>
            <a:ext cx="3143272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Secrétaire</a:t>
            </a:r>
            <a:r>
              <a:rPr lang="fr-FR" b="1" dirty="0" smtClean="0">
                <a:solidFill>
                  <a:srgbClr val="0000FF"/>
                </a:solidFill>
              </a:rPr>
              <a:t>  </a:t>
            </a:r>
            <a:r>
              <a:rPr lang="fr-FR" b="1" dirty="0" smtClean="0">
                <a:solidFill>
                  <a:srgbClr val="FF0000"/>
                </a:solidFill>
              </a:rPr>
              <a:t>adjoint :</a:t>
            </a:r>
          </a:p>
          <a:p>
            <a:r>
              <a:rPr lang="fr-FR" sz="1600" b="1" dirty="0" smtClean="0">
                <a:solidFill>
                  <a:srgbClr val="0000FF"/>
                </a:solidFill>
              </a:rPr>
              <a:t>Gilles LABARTHE</a:t>
            </a:r>
          </a:p>
          <a:p>
            <a:pPr algn="ctr"/>
            <a:r>
              <a:rPr lang="fr-FR" sz="1600" b="1" dirty="0" smtClean="0"/>
              <a:t>Représentant et gestion </a:t>
            </a:r>
          </a:p>
          <a:p>
            <a:pPr algn="ctr"/>
            <a:r>
              <a:rPr lang="fr-FR" sz="1600" b="1" dirty="0" err="1" smtClean="0"/>
              <a:t>FFVélo</a:t>
            </a:r>
            <a:r>
              <a:rPr lang="fr-FR" sz="1600" b="1" dirty="0" smtClean="0"/>
              <a:t> du club</a:t>
            </a:r>
            <a:endParaRPr lang="fr-FR" sz="16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571472" y="3357562"/>
            <a:ext cx="2714644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Trésorier: </a:t>
            </a:r>
            <a:r>
              <a:rPr lang="fr-FR" sz="1600" b="1" dirty="0" smtClean="0">
                <a:solidFill>
                  <a:srgbClr val="0000FF"/>
                </a:solidFill>
              </a:rPr>
              <a:t>Francis HAMM</a:t>
            </a:r>
          </a:p>
          <a:p>
            <a:pPr algn="ctr"/>
            <a:r>
              <a:rPr lang="fr-FR" sz="1600" b="1" dirty="0" smtClean="0"/>
              <a:t>Représentant du club au Comité Directeur de l’ASSM</a:t>
            </a:r>
            <a:endParaRPr lang="fr-FR" sz="16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2357422" y="5786454"/>
            <a:ext cx="3929090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Michel PARADIS et Vincent LE GOUPIL</a:t>
            </a:r>
            <a:endParaRPr lang="fr-FR" sz="1600" b="1" dirty="0" smtClean="0">
              <a:solidFill>
                <a:srgbClr val="0000FF"/>
              </a:solidFill>
            </a:endParaRPr>
          </a:p>
          <a:p>
            <a:pPr algn="ctr"/>
            <a:r>
              <a:rPr lang="fr-FR" sz="1600" b="1" dirty="0" smtClean="0"/>
              <a:t>Responsables organisations du club et des circuits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000628" y="3357562"/>
            <a:ext cx="2286016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Trésorier adjoint</a:t>
            </a:r>
            <a:r>
              <a:rPr lang="fr-FR" b="1" dirty="0" smtClean="0">
                <a:solidFill>
                  <a:srgbClr val="0000FF"/>
                </a:solidFill>
              </a:rPr>
              <a:t>:</a:t>
            </a:r>
            <a:endParaRPr lang="fr-FR" sz="1600" b="1" dirty="0" smtClean="0">
              <a:solidFill>
                <a:srgbClr val="0000FF"/>
              </a:solidFill>
            </a:endParaRPr>
          </a:p>
          <a:p>
            <a:pPr algn="ctr"/>
            <a:r>
              <a:rPr lang="fr-FR" sz="1600" b="1" dirty="0" smtClean="0"/>
              <a:t>Poste à pourvoir…</a:t>
            </a:r>
            <a:endParaRPr lang="fr-FR" sz="1600" b="1" dirty="0"/>
          </a:p>
        </p:txBody>
      </p:sp>
      <p:pic>
        <p:nvPicPr>
          <p:cNvPr id="20" name="Image 19" descr="vélo-ASSM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00958" y="3143248"/>
            <a:ext cx="785818" cy="107665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57224" y="4643446"/>
            <a:ext cx="917621" cy="108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Peyot.jpg"/>
          <p:cNvPicPr>
            <a:picLocks noChangeAspect="1" noChangeArrowheads="1"/>
          </p:cNvPicPr>
          <p:nvPr/>
        </p:nvPicPr>
        <p:blipFill>
          <a:blip r:embed="rId10"/>
          <a:srcRect l="6757" t="8620" r="5405" b="3448"/>
          <a:stretch>
            <a:fillRect/>
          </a:stretch>
        </p:blipFill>
        <p:spPr bwMode="auto">
          <a:xfrm>
            <a:off x="7143768" y="4357694"/>
            <a:ext cx="983323" cy="1285884"/>
          </a:xfrm>
          <a:prstGeom prst="rect">
            <a:avLst/>
          </a:prstGeom>
          <a:noFill/>
        </p:spPr>
      </p:pic>
      <p:sp>
        <p:nvSpPr>
          <p:cNvPr id="22" name="ZoneTexte 21"/>
          <p:cNvSpPr txBox="1"/>
          <p:nvPr/>
        </p:nvSpPr>
        <p:spPr>
          <a:xfrm>
            <a:off x="6357950" y="5786454"/>
            <a:ext cx="228601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J .M PEYOT:  </a:t>
            </a:r>
          </a:p>
          <a:p>
            <a:pPr algn="ctr"/>
            <a:r>
              <a:rPr lang="fr-FR" sz="1600" b="1" dirty="0" smtClean="0"/>
              <a:t>Délégué Sécurité </a:t>
            </a:r>
            <a:r>
              <a:rPr lang="fr-FR" sz="1600" b="1" dirty="0" err="1" smtClean="0"/>
              <a:t>FFVélo</a:t>
            </a:r>
            <a:endParaRPr lang="fr-FR" sz="1600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428596" y="5857892"/>
            <a:ext cx="178595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FF0000"/>
                </a:solidFill>
              </a:rPr>
              <a:t>François GALLANT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graphicFrame>
        <p:nvGraphicFramePr>
          <p:cNvPr id="6" name="Graphique 5"/>
          <p:cNvGraphicFramePr>
            <a:graphicFrameLocks/>
          </p:cNvGraphicFramePr>
          <p:nvPr/>
        </p:nvGraphicFramePr>
        <p:xfrm>
          <a:off x="785786" y="1428736"/>
          <a:ext cx="4572000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Image 7" descr="vélo-AS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16" y="1571612"/>
            <a:ext cx="1593810" cy="218369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14282" y="4214818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91 adhérents pour cette saison 2025-2026</a:t>
            </a:r>
          </a:p>
        </p:txBody>
      </p:sp>
      <p:pic>
        <p:nvPicPr>
          <p:cNvPr id="4099" name="Picture 3" descr="E:\ASSM-Cyclo\Photos-vélo\Logos\Logo-club-2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072074"/>
            <a:ext cx="1322816" cy="1314444"/>
          </a:xfrm>
          <a:prstGeom prst="rect">
            <a:avLst/>
          </a:prstGeom>
          <a:noFill/>
        </p:spPr>
      </p:pic>
      <p:graphicFrame>
        <p:nvGraphicFramePr>
          <p:cNvPr id="10" name="Graphique 9"/>
          <p:cNvGraphicFramePr>
            <a:graphicFrameLocks/>
          </p:cNvGraphicFramePr>
          <p:nvPr/>
        </p:nvGraphicFramePr>
        <p:xfrm>
          <a:off x="4143372" y="4000504"/>
          <a:ext cx="4572000" cy="262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8458200" cy="485778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80000"/>
              </a:lnSpc>
            </a:pPr>
            <a:endParaRPr lang="fr-FR" sz="1800" dirty="0"/>
          </a:p>
          <a:p>
            <a:pPr>
              <a:lnSpc>
                <a:spcPct val="80000"/>
              </a:lnSpc>
            </a:pPr>
            <a:endParaRPr lang="fr-FR" b="1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3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Participations aux 12 entraînements grandes randonnées</a:t>
            </a:r>
            <a:r>
              <a:rPr lang="fr-FR" sz="36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endParaRPr lang="fr-F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   </a:t>
            </a: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 à 15 participants en moyenne</a:t>
            </a:r>
          </a:p>
          <a:p>
            <a:pPr>
              <a:lnSpc>
                <a:spcPct val="80000"/>
              </a:lnSpc>
            </a:pPr>
            <a:endParaRPr lang="fr-FR" b="1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36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Participations aux entraînement Médoc et Rive Droite</a:t>
            </a:r>
            <a:r>
              <a:rPr lang="fr-FR" sz="3600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endParaRPr lang="fr-F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30 participants en moyenne sur 104 sorties programmées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80000"/>
              </a:lnSpc>
            </a:pPr>
            <a:endParaRPr lang="fr-FR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fr-FR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fr-FR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*****************************************</a:t>
            </a:r>
          </a:p>
          <a:p>
            <a:pPr>
              <a:lnSpc>
                <a:spcPct val="80000"/>
              </a:lnSpc>
            </a:pPr>
            <a:r>
              <a:rPr lang="fr-FR" sz="3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Sorties et randonnées organisées par le club:</a:t>
            </a:r>
            <a:r>
              <a:rPr lang="fr-FR" sz="3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 participations</a:t>
            </a:r>
            <a:r>
              <a:rPr lang="fr-FR" sz="25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 </a:t>
            </a:r>
            <a:r>
              <a:rPr lang="fr-FR" sz="25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FFVélo</a:t>
            </a: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, La Sauve, </a:t>
            </a:r>
            <a:r>
              <a:rPr lang="fr-FR" sz="25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Blaignac</a:t>
            </a: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 sortie Lentillac à </a:t>
            </a: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Pentecôte et le Limousin )</a:t>
            </a:r>
          </a:p>
          <a:p>
            <a:pPr algn="ctr">
              <a:lnSpc>
                <a:spcPct val="80000"/>
              </a:lnSpc>
            </a:pPr>
            <a:endParaRPr lang="fr-FR" sz="1800" b="1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34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Participation aux randonnées nationales:</a:t>
            </a:r>
            <a:r>
              <a:rPr lang="fr-FR" sz="3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fr-FR" sz="2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Les 3 brevets RAA (150km, 200km et 300km),</a:t>
            </a: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+</a:t>
            </a: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La BIZIKLETA, BRM Agen, La Mathieu LADAGNOUS, </a:t>
            </a:r>
          </a:p>
          <a:p>
            <a:pPr algn="ctr">
              <a:lnSpc>
                <a:spcPct val="80000"/>
              </a:lnSpc>
            </a:pPr>
            <a:endParaRPr lang="fr-FR" sz="25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fr-FR" sz="2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fr-FR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71736" y="1500175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  <a:latin typeface="Arial Black" pitchFamily="34" charset="0"/>
              </a:rPr>
              <a:t>RESULTATS DE LA SAISON</a:t>
            </a:r>
          </a:p>
          <a:p>
            <a:endParaRPr lang="fr-FR" dirty="0"/>
          </a:p>
        </p:txBody>
      </p:sp>
      <p:pic>
        <p:nvPicPr>
          <p:cNvPr id="5122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5786454"/>
            <a:ext cx="675779" cy="671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1571612"/>
            <a:ext cx="8458200" cy="3643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b="1" u="sng" dirty="0">
                <a:solidFill>
                  <a:srgbClr val="FF0000"/>
                </a:solidFill>
                <a:latin typeface="Arial Black" pitchFamily="34" charset="0"/>
              </a:rPr>
              <a:t>Résultats des sorties organisées par le club</a:t>
            </a:r>
          </a:p>
          <a:p>
            <a:pPr>
              <a:lnSpc>
                <a:spcPct val="90000"/>
              </a:lnSpc>
            </a:pPr>
            <a:endParaRPr lang="fr-FR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Ouverture </a:t>
            </a:r>
            <a:r>
              <a:rPr lang="fr-FR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FFVélo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:               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seul participant !! </a:t>
            </a:r>
          </a:p>
          <a:p>
            <a:pPr>
              <a:lnSpc>
                <a:spcPct val="90000"/>
              </a:lnSpc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Sortie </a:t>
            </a:r>
            <a:r>
              <a:rPr lang="fr-FR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cyclo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vers la Sauve</a:t>
            </a:r>
          </a:p>
          <a:p>
            <a:pPr>
              <a:lnSpc>
                <a:spcPct val="90000"/>
              </a:lnSpc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seulement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 à 10 participants en moyenne 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BLAIGNAC (2 jours):         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 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participants + 2 chauffeurs</a:t>
            </a:r>
          </a:p>
          <a:p>
            <a:pPr>
              <a:lnSpc>
                <a:spcPct val="90000"/>
              </a:lnSpc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LENTILLAC (Pentecôte</a:t>
            </a:r>
            <a:r>
              <a:rPr lang="fr-FR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fr-FR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 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participants </a:t>
            </a: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fr-FR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cyclos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ASSM)</a:t>
            </a:r>
          </a:p>
          <a:p>
            <a:pPr>
              <a:lnSpc>
                <a:spcPct val="90000"/>
              </a:lnSpc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LIMOUSIN:      </a:t>
            </a:r>
            <a:r>
              <a:rPr lang="fr-F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 participants sur 4 jours </a:t>
            </a:r>
          </a:p>
          <a:p>
            <a:endParaRPr lang="fr-FR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28662" y="4857760"/>
            <a:ext cx="7286676" cy="923330"/>
          </a:xfrm>
          <a:prstGeom prst="rect">
            <a:avLst/>
          </a:prstGeom>
          <a:solidFill>
            <a:srgbClr val="FFFF00"/>
          </a:solidFill>
          <a:ln w="222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fr-FR" sz="2000" b="1" dirty="0">
                <a:solidFill>
                  <a:srgbClr val="FF0000"/>
                </a:solidFill>
                <a:latin typeface="+mj-lt"/>
              </a:rPr>
              <a:t>Participation de plus en plus faible sur ces organisations qui demandent pourtant beaucoup de travail et d’investissement de la part du bureau</a:t>
            </a:r>
            <a:endParaRPr lang="fr-FR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28662" y="5857892"/>
            <a:ext cx="7896251" cy="95410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  <a:latin typeface="Arial Black" pitchFamily="34" charset="0"/>
              </a:rPr>
              <a:t>..mais un grand merci aux participants </a:t>
            </a:r>
            <a:r>
              <a:rPr lang="fr-FR" sz="2800" dirty="0">
                <a:solidFill>
                  <a:schemeClr val="tx2"/>
                </a:solidFill>
                <a:latin typeface="Arial Black" pitchFamily="34" charset="0"/>
              </a:rPr>
              <a:t>! </a:t>
            </a:r>
          </a:p>
        </p:txBody>
      </p:sp>
      <p:pic>
        <p:nvPicPr>
          <p:cNvPr id="6146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929330"/>
            <a:ext cx="675779" cy="671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14282" y="1714488"/>
            <a:ext cx="2857520" cy="55721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fr-FR" u="sng" dirty="0">
                <a:solidFill>
                  <a:srgbClr val="FF0000"/>
                </a:solidFill>
                <a:latin typeface="Arial Black" pitchFamily="34" charset="0"/>
              </a:rPr>
              <a:t>BREVETS RAA 2026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071802" y="542926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Arial Black" pitchFamily="34" charset="0"/>
              </a:rPr>
              <a:t>100 et 150 km</a:t>
            </a:r>
          </a:p>
        </p:txBody>
      </p:sp>
      <p:pic>
        <p:nvPicPr>
          <p:cNvPr id="16" name="Image 15" descr="Capture d’écran 2024-09-16 1132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06" y="1785926"/>
            <a:ext cx="1318260" cy="1188720"/>
          </a:xfrm>
          <a:prstGeom prst="rect">
            <a:avLst/>
          </a:prstGeom>
        </p:spPr>
      </p:pic>
      <p:pic>
        <p:nvPicPr>
          <p:cNvPr id="17" name="Image 16" descr="R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2285992"/>
            <a:ext cx="4572000" cy="288964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785918" y="5929330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 </a:t>
            </a:r>
            <a:r>
              <a:rPr lang="fr-FR" dirty="0">
                <a:latin typeface="Arial Black" pitchFamily="34" charset="0"/>
              </a:rPr>
              <a:t>+ Eric </a:t>
            </a:r>
            <a:r>
              <a:rPr lang="fr-FR" dirty="0" err="1">
                <a:latin typeface="Arial Black" pitchFamily="34" charset="0"/>
              </a:rPr>
              <a:t>Trebuchet</a:t>
            </a:r>
            <a:r>
              <a:rPr lang="fr-FR" dirty="0">
                <a:latin typeface="Arial Black" pitchFamily="34" charset="0"/>
              </a:rPr>
              <a:t> et Vincent </a:t>
            </a:r>
            <a:r>
              <a:rPr lang="fr-FR" dirty="0" err="1">
                <a:latin typeface="Arial Black" pitchFamily="34" charset="0"/>
              </a:rPr>
              <a:t>Bonnechere</a:t>
            </a:r>
            <a:r>
              <a:rPr lang="fr-FR" dirty="0">
                <a:latin typeface="Arial Black" pitchFamily="34" charset="0"/>
              </a:rPr>
              <a:t> sur le 200km</a:t>
            </a:r>
          </a:p>
        </p:txBody>
      </p:sp>
      <p:pic>
        <p:nvPicPr>
          <p:cNvPr id="7170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5500702"/>
            <a:ext cx="963351" cy="957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142844" y="1714488"/>
            <a:ext cx="3714776" cy="557210"/>
          </a:xfrm>
          <a:prstGeom prst="rect">
            <a:avLst/>
          </a:prstGeom>
        </p:spPr>
        <p:txBody>
          <a:bodyPr vert="horz" anchor="b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BLAIGNAC </a:t>
            </a:r>
            <a:r>
              <a:rPr kumimoji="0" lang="fr-FR" sz="2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(23-24 avril)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72264" y="6000768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rgbClr val="0000FF"/>
                </a:solidFill>
              </a:rPr>
              <a:t>Patrice</a:t>
            </a:r>
          </a:p>
        </p:txBody>
      </p:sp>
      <p:pic>
        <p:nvPicPr>
          <p:cNvPr id="9" name="Image 8" descr="20260425_083117-467x300.jpg"/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1571604" y="2357430"/>
            <a:ext cx="5643602" cy="3625440"/>
          </a:xfrm>
          <a:prstGeom prst="rect">
            <a:avLst/>
          </a:prstGeom>
        </p:spPr>
      </p:pic>
      <p:pic>
        <p:nvPicPr>
          <p:cNvPr id="8194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643578"/>
            <a:ext cx="1000132" cy="993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0" y="1928802"/>
            <a:ext cx="3643338" cy="78581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LENTILLAC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1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(23, 24 et 25 </a:t>
            </a:r>
            <a:r>
              <a:rPr kumimoji="0" lang="fr-FR" sz="17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mai)</a:t>
            </a:r>
            <a:endParaRPr kumimoji="0" lang="fr-FR" sz="1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1" name="Image 10" descr="belvedere.jpeg"/>
          <p:cNvPicPr>
            <a:picLocks noChangeAspect="1"/>
          </p:cNvPicPr>
          <p:nvPr/>
        </p:nvPicPr>
        <p:blipFill>
          <a:blip r:embed="rId2">
            <a:lum bright="10000"/>
          </a:blip>
          <a:srcRect l="8523" t="9091"/>
          <a:stretch>
            <a:fillRect/>
          </a:stretch>
        </p:blipFill>
        <p:spPr>
          <a:xfrm>
            <a:off x="214282" y="3286124"/>
            <a:ext cx="4089428" cy="2286016"/>
          </a:xfrm>
          <a:prstGeom prst="rect">
            <a:avLst/>
          </a:prstGeom>
        </p:spPr>
      </p:pic>
      <p:pic>
        <p:nvPicPr>
          <p:cNvPr id="12" name="Image 11" descr="01-Départ.jpeg"/>
          <p:cNvPicPr>
            <a:picLocks noChangeAspect="1"/>
          </p:cNvPicPr>
          <p:nvPr/>
        </p:nvPicPr>
        <p:blipFill>
          <a:blip r:embed="rId3" cstate="print"/>
          <a:srcRect t="9195" b="28735"/>
          <a:stretch>
            <a:fillRect/>
          </a:stretch>
        </p:blipFill>
        <p:spPr>
          <a:xfrm>
            <a:off x="4429124" y="1428736"/>
            <a:ext cx="4143372" cy="1928826"/>
          </a:xfrm>
          <a:prstGeom prst="rect">
            <a:avLst/>
          </a:prstGeom>
        </p:spPr>
      </p:pic>
      <p:pic>
        <p:nvPicPr>
          <p:cNvPr id="13" name="Image 12" descr="repas St Cirq-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214818"/>
            <a:ext cx="3936996" cy="2214560"/>
          </a:xfrm>
          <a:prstGeom prst="rect">
            <a:avLst/>
          </a:prstGeom>
        </p:spPr>
      </p:pic>
      <p:pic>
        <p:nvPicPr>
          <p:cNvPr id="9218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5715016"/>
            <a:ext cx="819565" cy="814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-214346" y="1214422"/>
            <a:ext cx="5000660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LIMOUSIN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(8 au 13 juin)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00958" y="614364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rgbClr val="0000FF"/>
                </a:solidFill>
              </a:rPr>
              <a:t>Patrice</a:t>
            </a:r>
          </a:p>
        </p:txBody>
      </p:sp>
      <p:pic>
        <p:nvPicPr>
          <p:cNvPr id="11" name="Image 10" descr="WhatsApp-Image-2026-06-09-at-18.54.52-928x400.jpeg"/>
          <p:cNvPicPr>
            <a:picLocks noChangeAspect="1"/>
          </p:cNvPicPr>
          <p:nvPr/>
        </p:nvPicPr>
        <p:blipFill>
          <a:blip r:embed="rId2"/>
          <a:srcRect l="9905" t="12766" r="7556"/>
          <a:stretch>
            <a:fillRect/>
          </a:stretch>
        </p:blipFill>
        <p:spPr>
          <a:xfrm>
            <a:off x="3357554" y="2143116"/>
            <a:ext cx="5357850" cy="2440785"/>
          </a:xfrm>
          <a:prstGeom prst="rect">
            <a:avLst/>
          </a:prstGeom>
        </p:spPr>
      </p:pic>
      <p:pic>
        <p:nvPicPr>
          <p:cNvPr id="12" name="Image 11" descr="li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4786322"/>
            <a:ext cx="1857378" cy="1857378"/>
          </a:xfrm>
          <a:prstGeom prst="rect">
            <a:avLst/>
          </a:prstGeom>
        </p:spPr>
      </p:pic>
      <p:pic>
        <p:nvPicPr>
          <p:cNvPr id="14" name="Image 13" descr="lim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786058"/>
            <a:ext cx="2428892" cy="2428892"/>
          </a:xfrm>
          <a:prstGeom prst="rect">
            <a:avLst/>
          </a:prstGeom>
        </p:spPr>
      </p:pic>
      <p:pic>
        <p:nvPicPr>
          <p:cNvPr id="15" name="Image 14" descr="lim3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206" y="4714884"/>
            <a:ext cx="1428750" cy="1428750"/>
          </a:xfrm>
          <a:prstGeom prst="rect">
            <a:avLst/>
          </a:prstGeom>
        </p:spPr>
      </p:pic>
      <p:pic>
        <p:nvPicPr>
          <p:cNvPr id="10242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5429264"/>
            <a:ext cx="1042979" cy="1036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5500694" y="1428736"/>
            <a:ext cx="392905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FÊTE du VELO 2026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0" name="Image 9" descr="20260613_1727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4214818"/>
            <a:ext cx="3714776" cy="2090472"/>
          </a:xfrm>
          <a:prstGeom prst="rect">
            <a:avLst/>
          </a:prstGeom>
        </p:spPr>
      </p:pic>
      <p:pic>
        <p:nvPicPr>
          <p:cNvPr id="11" name="Image 10" descr="20260613_134526.jpg"/>
          <p:cNvPicPr>
            <a:picLocks noChangeAspect="1"/>
          </p:cNvPicPr>
          <p:nvPr/>
        </p:nvPicPr>
        <p:blipFill>
          <a:blip r:embed="rId3" cstate="print"/>
          <a:srcRect l="3125" t="20339" b="6857"/>
          <a:stretch>
            <a:fillRect/>
          </a:stretch>
        </p:blipFill>
        <p:spPr>
          <a:xfrm>
            <a:off x="214282" y="1571612"/>
            <a:ext cx="5429288" cy="2364376"/>
          </a:xfrm>
          <a:prstGeom prst="rect">
            <a:avLst/>
          </a:prstGeom>
        </p:spPr>
      </p:pic>
      <p:pic>
        <p:nvPicPr>
          <p:cNvPr id="13" name="Image 12" descr="20260613_140419_34987695607381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4143380"/>
            <a:ext cx="3357554" cy="2179381"/>
          </a:xfrm>
          <a:prstGeom prst="rect">
            <a:avLst/>
          </a:prstGeom>
        </p:spPr>
      </p:pic>
      <p:pic>
        <p:nvPicPr>
          <p:cNvPr id="11266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2428868"/>
            <a:ext cx="1322816" cy="13144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857364"/>
            <a:ext cx="3929058" cy="64294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Francis Berg au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24h de Nogaro</a:t>
            </a:r>
          </a:p>
        </p:txBody>
      </p:sp>
      <p:pic>
        <p:nvPicPr>
          <p:cNvPr id="8" name="Image 7" descr="Berg-24h Noga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2643182"/>
            <a:ext cx="2286015" cy="3045044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2" name="Image 11" descr="le mans -2.jpg"/>
          <p:cNvPicPr>
            <a:picLocks noChangeAspect="1"/>
          </p:cNvPicPr>
          <p:nvPr/>
        </p:nvPicPr>
        <p:blipFill>
          <a:blip r:embed="rId3"/>
          <a:srcRect l="10317" b="10644"/>
          <a:stretch>
            <a:fillRect/>
          </a:stretch>
        </p:blipFill>
        <p:spPr>
          <a:xfrm>
            <a:off x="4500562" y="1714488"/>
            <a:ext cx="3819536" cy="3357586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4786314" y="5429264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dirty="0">
                <a:solidFill>
                  <a:srgbClr val="FF0000"/>
                </a:solidFill>
                <a:latin typeface="Arial Black" pitchFamily="34" charset="0"/>
              </a:rPr>
              <a:t>et notre vétéran Horst au 24h du Mans 2026</a:t>
            </a:r>
            <a:endParaRPr lang="fr-FR" sz="1200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fr-FR" dirty="0"/>
          </a:p>
        </p:txBody>
      </p:sp>
      <p:pic>
        <p:nvPicPr>
          <p:cNvPr id="12290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5357826"/>
            <a:ext cx="971541" cy="965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571472" y="1714488"/>
            <a:ext cx="7000924" cy="3786214"/>
          </a:xfrm>
          <a:prstGeom prst="rect">
            <a:avLst/>
          </a:prstGeom>
        </p:spPr>
        <p:txBody>
          <a:bodyPr vert="horz" anchor="b">
            <a:normAutofit fontScale="92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VOTE  </a:t>
            </a: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pour le bilan d’activités: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16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POUR		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CONTRE         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ABSTENTION 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La parole au trésorier  &gt;&gt;&gt;</a:t>
            </a:r>
          </a:p>
        </p:txBody>
      </p:sp>
      <p:pic>
        <p:nvPicPr>
          <p:cNvPr id="13314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5000636"/>
            <a:ext cx="1279664" cy="12715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7" name="Group 852"/>
          <p:cNvGrpSpPr>
            <a:grpSpLocks/>
          </p:cNvGrpSpPr>
          <p:nvPr/>
        </p:nvGrpSpPr>
        <p:grpSpPr bwMode="auto">
          <a:xfrm>
            <a:off x="642910" y="2143116"/>
            <a:ext cx="8045185" cy="4106395"/>
            <a:chOff x="129" y="1447"/>
            <a:chExt cx="4088" cy="2123"/>
          </a:xfrm>
        </p:grpSpPr>
        <p:sp>
          <p:nvSpPr>
            <p:cNvPr id="8" name="Rectangle 842"/>
            <p:cNvSpPr>
              <a:spLocks noChangeArrowheads="1"/>
            </p:cNvSpPr>
            <p:nvPr/>
          </p:nvSpPr>
          <p:spPr bwMode="auto">
            <a:xfrm>
              <a:off x="129" y="1447"/>
              <a:ext cx="2325" cy="3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 b="1" dirty="0"/>
                <a:t>SOLDE COMPTABLE AU 31 juillet 2025</a:t>
              </a:r>
              <a:r>
                <a:rPr lang="fr-FR" b="1" dirty="0"/>
                <a:t>    </a:t>
              </a:r>
            </a:p>
            <a:p>
              <a:r>
                <a:rPr lang="fr-FR" b="1" dirty="0"/>
                <a:t> (Somme Caisse  + banque + livret)</a:t>
              </a:r>
            </a:p>
          </p:txBody>
        </p:sp>
        <p:sp>
          <p:nvSpPr>
            <p:cNvPr id="9" name="Rectangle 843"/>
            <p:cNvSpPr>
              <a:spLocks noChangeArrowheads="1"/>
            </p:cNvSpPr>
            <p:nvPr/>
          </p:nvSpPr>
          <p:spPr bwMode="auto">
            <a:xfrm>
              <a:off x="3396" y="1447"/>
              <a:ext cx="724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dirty="0"/>
                <a:t>  </a:t>
              </a:r>
              <a:r>
                <a:rPr lang="fr-FR" b="1" dirty="0"/>
                <a:t>18701.95€</a:t>
              </a:r>
            </a:p>
          </p:txBody>
        </p:sp>
        <p:sp>
          <p:nvSpPr>
            <p:cNvPr id="10" name="Rectangle 844"/>
            <p:cNvSpPr>
              <a:spLocks noChangeArrowheads="1"/>
            </p:cNvSpPr>
            <p:nvPr/>
          </p:nvSpPr>
          <p:spPr bwMode="auto">
            <a:xfrm>
              <a:off x="158" y="1826"/>
              <a:ext cx="2230" cy="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 b="1" dirty="0">
                  <a:solidFill>
                    <a:srgbClr val="009900"/>
                  </a:solidFill>
                </a:rPr>
                <a:t> RECETTES DE L'EXERCICE 2025-2026</a:t>
              </a:r>
            </a:p>
          </p:txBody>
        </p:sp>
        <p:sp>
          <p:nvSpPr>
            <p:cNvPr id="11" name="Rectangle 845"/>
            <p:cNvSpPr>
              <a:spLocks noChangeArrowheads="1"/>
            </p:cNvSpPr>
            <p:nvPr/>
          </p:nvSpPr>
          <p:spPr bwMode="auto">
            <a:xfrm>
              <a:off x="3432" y="1816"/>
              <a:ext cx="722" cy="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 b="1" dirty="0">
                  <a:solidFill>
                    <a:srgbClr val="009900"/>
                  </a:solidFill>
                </a:rPr>
                <a:t>17978.00€</a:t>
              </a:r>
            </a:p>
          </p:txBody>
        </p:sp>
        <p:sp>
          <p:nvSpPr>
            <p:cNvPr id="12" name="Rectangle 846"/>
            <p:cNvSpPr>
              <a:spLocks noChangeArrowheads="1"/>
            </p:cNvSpPr>
            <p:nvPr/>
          </p:nvSpPr>
          <p:spPr bwMode="auto">
            <a:xfrm>
              <a:off x="202" y="2370"/>
              <a:ext cx="2241" cy="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 b="1" dirty="0">
                  <a:solidFill>
                    <a:srgbClr val="FF3300"/>
                  </a:solidFill>
                </a:rPr>
                <a:t>DEPENSES DE L‘EXERCICE 2025-2026</a:t>
              </a:r>
            </a:p>
          </p:txBody>
        </p:sp>
        <p:sp>
          <p:nvSpPr>
            <p:cNvPr id="13" name="Rectangle 847"/>
            <p:cNvSpPr>
              <a:spLocks noChangeArrowheads="1"/>
            </p:cNvSpPr>
            <p:nvPr/>
          </p:nvSpPr>
          <p:spPr bwMode="auto">
            <a:xfrm>
              <a:off x="3469" y="2407"/>
              <a:ext cx="704" cy="1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dirty="0"/>
                <a:t> </a:t>
              </a:r>
              <a:r>
                <a:rPr lang="fr-FR" b="1" dirty="0">
                  <a:solidFill>
                    <a:srgbClr val="FF3300"/>
                  </a:solidFill>
                </a:rPr>
                <a:t>19080.40€</a:t>
              </a:r>
            </a:p>
          </p:txBody>
        </p:sp>
        <p:sp>
          <p:nvSpPr>
            <p:cNvPr id="14" name="Rectangle 848"/>
            <p:cNvSpPr>
              <a:spLocks noChangeArrowheads="1"/>
            </p:cNvSpPr>
            <p:nvPr/>
          </p:nvSpPr>
          <p:spPr bwMode="auto">
            <a:xfrm>
              <a:off x="203" y="2750"/>
              <a:ext cx="3157" cy="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2000" b="1" dirty="0">
                  <a:solidFill>
                    <a:schemeClr val="hlink"/>
                  </a:solidFill>
                  <a:latin typeface="Arial Black" pitchFamily="34" charset="0"/>
                </a:rPr>
                <a:t>RESULTAT DE L‘EXERCICE au 31/07/2026</a:t>
              </a:r>
            </a:p>
          </p:txBody>
        </p:sp>
        <p:sp>
          <p:nvSpPr>
            <p:cNvPr id="15" name="Rectangle 849"/>
            <p:cNvSpPr>
              <a:spLocks noChangeArrowheads="1"/>
            </p:cNvSpPr>
            <p:nvPr/>
          </p:nvSpPr>
          <p:spPr bwMode="auto">
            <a:xfrm>
              <a:off x="3360" y="2740"/>
              <a:ext cx="857" cy="2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fr-FR" sz="2000" b="1" u="sng" dirty="0">
                  <a:solidFill>
                    <a:schemeClr val="hlink"/>
                  </a:solidFill>
                  <a:latin typeface="Arial Black" pitchFamily="34" charset="0"/>
                </a:rPr>
                <a:t>- 958,72 €</a:t>
              </a:r>
            </a:p>
          </p:txBody>
        </p:sp>
        <p:sp>
          <p:nvSpPr>
            <p:cNvPr id="16" name="Rectangle 850"/>
            <p:cNvSpPr>
              <a:spLocks noChangeArrowheads="1"/>
            </p:cNvSpPr>
            <p:nvPr/>
          </p:nvSpPr>
          <p:spPr bwMode="auto">
            <a:xfrm>
              <a:off x="673" y="3220"/>
              <a:ext cx="2296" cy="3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 b="1" dirty="0">
                  <a:solidFill>
                    <a:srgbClr val="0000FF"/>
                  </a:solidFill>
                </a:rPr>
                <a:t>SOLDE COMPTABLE AU 31 juillet 2026</a:t>
              </a:r>
              <a:r>
                <a:rPr lang="fr-FR" b="1" dirty="0">
                  <a:solidFill>
                    <a:srgbClr val="0000FF"/>
                  </a:solidFill>
                </a:rPr>
                <a:t>   </a:t>
              </a:r>
            </a:p>
            <a:p>
              <a:r>
                <a:rPr lang="fr-FR" b="1" dirty="0">
                  <a:solidFill>
                    <a:srgbClr val="0000FF"/>
                  </a:solidFill>
                </a:rPr>
                <a:t>  (Somme Caisse  + banque + livret)</a:t>
              </a:r>
            </a:p>
          </p:txBody>
        </p:sp>
      </p:grpSp>
      <p:sp>
        <p:nvSpPr>
          <p:cNvPr id="17" name="Rectangle 844"/>
          <p:cNvSpPr>
            <a:spLocks noChangeArrowheads="1"/>
          </p:cNvSpPr>
          <p:nvPr/>
        </p:nvSpPr>
        <p:spPr bwMode="auto">
          <a:xfrm>
            <a:off x="857224" y="3286124"/>
            <a:ext cx="308802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9900"/>
                </a:solidFill>
              </a:rPr>
              <a:t> + Intérêts livret bleu 2025</a:t>
            </a:r>
          </a:p>
        </p:txBody>
      </p:sp>
      <p:sp>
        <p:nvSpPr>
          <p:cNvPr id="18" name="Rectangle 845"/>
          <p:cNvSpPr>
            <a:spLocks noChangeArrowheads="1"/>
          </p:cNvSpPr>
          <p:nvPr/>
        </p:nvSpPr>
        <p:spPr bwMode="auto">
          <a:xfrm>
            <a:off x="7429520" y="3286124"/>
            <a:ext cx="114460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9900"/>
                </a:solidFill>
              </a:rPr>
              <a:t>143.68€</a:t>
            </a:r>
          </a:p>
        </p:txBody>
      </p:sp>
      <p:sp>
        <p:nvSpPr>
          <p:cNvPr id="19" name="Rectangle 845"/>
          <p:cNvSpPr>
            <a:spLocks noChangeArrowheads="1"/>
          </p:cNvSpPr>
          <p:nvPr/>
        </p:nvSpPr>
        <p:spPr bwMode="auto">
          <a:xfrm>
            <a:off x="7215206" y="5715016"/>
            <a:ext cx="144546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00FF"/>
                </a:solidFill>
              </a:rPr>
              <a:t>17743.23€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57224" y="1500174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Arial Black" pitchFamily="34" charset="0"/>
              </a:rPr>
              <a:t>Bilan financier 2025-2026</a:t>
            </a:r>
          </a:p>
        </p:txBody>
      </p:sp>
      <p:pic>
        <p:nvPicPr>
          <p:cNvPr id="14338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429264"/>
            <a:ext cx="1179030" cy="1171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28596" y="1571612"/>
            <a:ext cx="7215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  <a:latin typeface="Arial Black" pitchFamily="34" charset="0"/>
              </a:rPr>
              <a:t>Bilan financier </a:t>
            </a:r>
          </a:p>
          <a:p>
            <a:pPr algn="ctr"/>
            <a:r>
              <a:rPr lang="fr-FR" sz="2400" dirty="0">
                <a:solidFill>
                  <a:srgbClr val="FF0000"/>
                </a:solidFill>
                <a:latin typeface="Arial Black" pitchFamily="34" charset="0"/>
              </a:rPr>
              <a:t>de nos organisations 2025-2026</a:t>
            </a:r>
          </a:p>
        </p:txBody>
      </p:sp>
      <p:pic>
        <p:nvPicPr>
          <p:cNvPr id="15362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1571612"/>
            <a:ext cx="1000132" cy="993802"/>
          </a:xfrm>
          <a:prstGeom prst="rect">
            <a:avLst/>
          </a:prstGeom>
          <a:noFill/>
        </p:spPr>
      </p:pic>
      <p:pic>
        <p:nvPicPr>
          <p:cNvPr id="9" name="Image 8" descr="Capture d’écran 2026-09-21 1048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786058"/>
            <a:ext cx="8572560" cy="372290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pic>
        <p:nvPicPr>
          <p:cNvPr id="5" name="Image 4" descr="logo-club-2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3" y="6000768"/>
            <a:ext cx="664972" cy="653400"/>
          </a:xfrm>
          <a:prstGeom prst="rect">
            <a:avLst/>
          </a:prstGeom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571472" y="1714488"/>
            <a:ext cx="7000924" cy="3786214"/>
          </a:xfrm>
          <a:prstGeom prst="rect">
            <a:avLst/>
          </a:prstGeom>
        </p:spPr>
        <p:txBody>
          <a:bodyPr vert="horz" anchor="b">
            <a:normAutofit fontScale="92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VOTE  </a:t>
            </a:r>
            <a:r>
              <a:rPr kumimoji="0" lang="fr-FR" sz="3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pour le bilan financier: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16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POUR		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CONTRE         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ABSTENTION  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688" y="214290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571472" y="1714488"/>
            <a:ext cx="7000924" cy="3786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ZoneTexte 8"/>
          <p:cNvSpPr txBox="1">
            <a:spLocks noChangeArrowheads="1"/>
          </p:cNvSpPr>
          <p:nvPr/>
        </p:nvSpPr>
        <p:spPr bwMode="auto">
          <a:xfrm>
            <a:off x="285720" y="5500702"/>
            <a:ext cx="8643937" cy="923925"/>
          </a:xfrm>
          <a:prstGeom prst="rect">
            <a:avLst/>
          </a:prstGeom>
          <a:solidFill>
            <a:srgbClr val="FFFF99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fr-FR" b="1" u="sng" dirty="0"/>
              <a:t>RIVE DROITE: </a:t>
            </a:r>
          </a:p>
          <a:p>
            <a:pPr>
              <a:buFont typeface="Wingdings" pitchFamily="2" charset="2"/>
              <a:buNone/>
            </a:pPr>
            <a:r>
              <a:rPr lang="fr-FR" b="1" dirty="0"/>
              <a:t>Un seul groupe est constitué, charge aux partants de se mettre d’accord dès le départ sur le rythme à tenir</a:t>
            </a:r>
            <a:endParaRPr lang="fr-FR" b="1" u="sng" dirty="0"/>
          </a:p>
        </p:txBody>
      </p:sp>
      <p:sp>
        <p:nvSpPr>
          <p:cNvPr id="9" name="Rectangle 8"/>
          <p:cNvSpPr/>
          <p:nvPr/>
        </p:nvSpPr>
        <p:spPr>
          <a:xfrm>
            <a:off x="285720" y="2143116"/>
            <a:ext cx="8643937" cy="3095625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u="sng" dirty="0"/>
              <a:t>Groupes  « MEDOC »</a:t>
            </a:r>
          </a:p>
          <a:p>
            <a:pPr marL="341313" indent="-341313" algn="just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b="1" u="sng" dirty="0"/>
          </a:p>
          <a:p>
            <a:pPr marL="341313" indent="-341313" algn="just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u="sng" dirty="0"/>
              <a:t>Gr1 </a:t>
            </a:r>
            <a:r>
              <a:rPr lang="fr-FR" b="1" dirty="0"/>
              <a:t>: rythme soutenu dans un esprit </a:t>
            </a:r>
            <a:r>
              <a:rPr lang="fr-FR" dirty="0"/>
              <a:t>« </a:t>
            </a:r>
            <a:r>
              <a:rPr lang="fr-FR" dirty="0" err="1"/>
              <a:t>cyclosportif</a:t>
            </a:r>
            <a:r>
              <a:rPr lang="fr-FR" dirty="0"/>
              <a:t> ».</a:t>
            </a:r>
          </a:p>
          <a:p>
            <a:pPr marL="341313" indent="-341313" algn="just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u="sng" dirty="0"/>
              <a:t>Gr2</a:t>
            </a:r>
            <a:r>
              <a:rPr lang="fr-FR" b="1" dirty="0"/>
              <a:t> : rythme soutenu mais régulier sans esprit </a:t>
            </a:r>
            <a:r>
              <a:rPr lang="fr-FR" dirty="0"/>
              <a:t>« compétition ». </a:t>
            </a:r>
          </a:p>
          <a:p>
            <a:pPr marL="341313" indent="-341313" algn="just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Char char="v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u="sng" dirty="0"/>
              <a:t>Gr3</a:t>
            </a:r>
            <a:r>
              <a:rPr lang="fr-FR" sz="2000" dirty="0"/>
              <a:t> </a:t>
            </a:r>
            <a:r>
              <a:rPr lang="fr-FR" sz="2000" b="1" dirty="0"/>
              <a:t>:</a:t>
            </a:r>
            <a:r>
              <a:rPr lang="fr-FR" sz="2000" dirty="0"/>
              <a:t> </a:t>
            </a:r>
            <a:r>
              <a:rPr lang="fr-FR" b="1" dirty="0"/>
              <a:t>rythme plus modéré dans un esprit cyclotouriste</a:t>
            </a:r>
          </a:p>
          <a:p>
            <a:pPr marL="341313" indent="-341313" algn="just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>
                <a:sym typeface="Wingdings" pitchFamily="2" charset="2"/>
              </a:rPr>
              <a:t> 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>
                <a:solidFill>
                  <a:srgbClr val="FF0000"/>
                </a:solidFill>
                <a:sym typeface="Wingdings" pitchFamily="2" charset="2"/>
              </a:rPr>
              <a:t>              Gr1 et Gr3 départs parcours même sens </a:t>
            </a:r>
            <a:r>
              <a:rPr lang="fr-FR" sz="1400" b="1" i="1" dirty="0">
                <a:solidFill>
                  <a:srgbClr val="FF0000"/>
                </a:solidFill>
                <a:sym typeface="Wingdings" pitchFamily="2" charset="2"/>
              </a:rPr>
              <a:t>(</a:t>
            </a:r>
            <a:r>
              <a:rPr lang="fr-FR" sz="1400" b="1" i="1" u="sng" dirty="0">
                <a:solidFill>
                  <a:srgbClr val="FF0000"/>
                </a:solidFill>
                <a:sym typeface="Wingdings" pitchFamily="2" charset="2"/>
              </a:rPr>
              <a:t>avec un décalage de 3mn pour G3</a:t>
            </a:r>
            <a:r>
              <a:rPr lang="fr-FR" sz="1400" b="1" i="1" dirty="0">
                <a:solidFill>
                  <a:srgbClr val="FF0000"/>
                </a:solidFill>
                <a:sym typeface="Wingdings" pitchFamily="2" charset="2"/>
              </a:rPr>
              <a:t>)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1400" b="1" dirty="0">
                <a:solidFill>
                  <a:srgbClr val="FF0000"/>
                </a:solidFill>
                <a:sym typeface="Wingdings" pitchFamily="2" charset="2"/>
              </a:rPr>
              <a:t>                  </a:t>
            </a:r>
            <a:r>
              <a:rPr lang="fr-FR" b="1" dirty="0">
                <a:solidFill>
                  <a:srgbClr val="FF0000"/>
                </a:solidFill>
                <a:sym typeface="Wingdings" pitchFamily="2" charset="2"/>
              </a:rPr>
              <a:t>Gr2   départ parcours sens opposé</a:t>
            </a:r>
            <a:r>
              <a:rPr lang="fr-FR" sz="1400" b="1" dirty="0">
                <a:solidFill>
                  <a:srgbClr val="FF0000"/>
                </a:solidFill>
                <a:sym typeface="Wingdings" pitchFamily="2" charset="2"/>
              </a:rPr>
              <a:t>.</a:t>
            </a:r>
            <a:endParaRPr lang="fr-FR" sz="1400" b="1" dirty="0">
              <a:solidFill>
                <a:srgbClr val="FF0000"/>
              </a:solidFill>
            </a:endParaRPr>
          </a:p>
          <a:p>
            <a:pPr marL="341313" indent="-341313" algn="ctr">
              <a:lnSpc>
                <a:spcPct val="80000"/>
              </a:lnSpc>
              <a:spcBef>
                <a:spcPts val="600"/>
              </a:spcBef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dirty="0">
                <a:solidFill>
                  <a:srgbClr val="4E3B30"/>
                </a:solidFill>
              </a:rPr>
              <a:t> 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Choisissez votre groupe et dans quel </a:t>
            </a:r>
            <a:r>
              <a:rPr lang="fr-FR" sz="2400" b="1" u="sng" dirty="0">
                <a:solidFill>
                  <a:srgbClr val="FF0000"/>
                </a:solidFill>
              </a:rPr>
              <a:t>esprit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 vous souhaitez pratiquer le vélo</a:t>
            </a:r>
          </a:p>
        </p:txBody>
      </p:sp>
      <p:sp>
        <p:nvSpPr>
          <p:cNvPr id="10" name="ZoneTexte 5"/>
          <p:cNvSpPr txBox="1">
            <a:spLocks noChangeArrowheads="1"/>
          </p:cNvSpPr>
          <p:nvPr/>
        </p:nvSpPr>
        <p:spPr bwMode="auto">
          <a:xfrm>
            <a:off x="857224" y="1643050"/>
            <a:ext cx="7215188" cy="338137"/>
          </a:xfrm>
          <a:prstGeom prst="rect">
            <a:avLst/>
          </a:prstGeom>
          <a:solidFill>
            <a:srgbClr val="09E15B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indent="-341313" algn="ctr">
              <a:lnSpc>
                <a:spcPct val="80000"/>
              </a:lnSpc>
              <a:spcBef>
                <a:spcPts val="600"/>
              </a:spcBef>
              <a:buClr>
                <a:srgbClr val="F0A22E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000" b="1" dirty="0"/>
              <a:t>NOTIONS DE GROUPES : Rappels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8662" y="3214686"/>
            <a:ext cx="7358114" cy="327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Nouveaux licenciés </a:t>
            </a:r>
            <a:r>
              <a:rPr lang="fr-FR" sz="2400" b="1" dirty="0" err="1">
                <a:solidFill>
                  <a:srgbClr val="FF0000"/>
                </a:solidFill>
                <a:latin typeface="Arial Black" pitchFamily="34" charset="0"/>
              </a:rPr>
              <a:t>FFVélo</a:t>
            </a:r>
            <a:endParaRPr lang="fr-FR" sz="24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Licence valable de mi-septembre au 31 décembre 2027 (16 mois)</a:t>
            </a:r>
          </a:p>
          <a:p>
            <a:pPr algn="ctr"/>
            <a:endParaRPr lang="fr-FR" b="1" dirty="0">
              <a:solidFill>
                <a:srgbClr val="0000FF"/>
              </a:solidFill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fr-FR" b="1" u="sng" dirty="0">
                <a:latin typeface="Arial Black" pitchFamily="34" charset="0"/>
              </a:rPr>
              <a:t>Tarifs 2026 (à valider):</a:t>
            </a:r>
          </a:p>
          <a:p>
            <a:pPr>
              <a:lnSpc>
                <a:spcPct val="80000"/>
              </a:lnSpc>
            </a:pPr>
            <a:r>
              <a:rPr lang="fr-FR" b="1" dirty="0"/>
              <a:t> </a:t>
            </a:r>
          </a:p>
          <a:p>
            <a:pPr>
              <a:lnSpc>
                <a:spcPct val="80000"/>
              </a:lnSpc>
            </a:pPr>
            <a:r>
              <a:rPr lang="fr-FR" b="1" dirty="0"/>
              <a:t>		</a:t>
            </a:r>
            <a:r>
              <a:rPr lang="fr-FR" b="1" dirty="0">
                <a:latin typeface="Arial Black" pitchFamily="34" charset="0"/>
              </a:rPr>
              <a:t>*  Adulte Petit braquet : 90€</a:t>
            </a:r>
          </a:p>
          <a:p>
            <a:pPr>
              <a:lnSpc>
                <a:spcPct val="80000"/>
              </a:lnSpc>
            </a:pPr>
            <a:r>
              <a:rPr lang="fr-FR" b="1" dirty="0">
                <a:latin typeface="Arial Black" pitchFamily="34" charset="0"/>
              </a:rPr>
              <a:t>		*  Grand Braquet : 140 €</a:t>
            </a:r>
          </a:p>
          <a:p>
            <a:pPr>
              <a:lnSpc>
                <a:spcPct val="80000"/>
              </a:lnSpc>
            </a:pPr>
            <a:r>
              <a:rPr lang="fr-FR" b="1" dirty="0">
                <a:latin typeface="Arial Black" pitchFamily="34" charset="0"/>
              </a:rPr>
              <a:t>		*  Couple Petit braquet :159,50€</a:t>
            </a:r>
          </a:p>
          <a:p>
            <a:pPr>
              <a:lnSpc>
                <a:spcPct val="80000"/>
              </a:lnSpc>
            </a:pPr>
            <a:r>
              <a:rPr lang="fr-FR" b="1" dirty="0">
                <a:latin typeface="Arial Black" pitchFamily="34" charset="0"/>
              </a:rPr>
              <a:t>		*  Revue : 32€ (option)</a:t>
            </a:r>
          </a:p>
          <a:p>
            <a:pPr algn="ctr"/>
            <a:endParaRPr lang="fr-FR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6" y="1500174"/>
            <a:ext cx="7786742" cy="147732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POUR TOUTE DEMANDE DE LICENCE, LA FICHE D’ADHESION AU CLUB EST OBLIGATOIRE AVANT LE 30 SEPTEMBRE</a:t>
            </a:r>
          </a:p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SANS CETTE FICHE D’ADHESION, VOUS NE FEREZ PLUS PARTIE DU CLUB AU 1 er OCTOBRE</a:t>
            </a:r>
          </a:p>
        </p:txBody>
      </p:sp>
      <p:pic>
        <p:nvPicPr>
          <p:cNvPr id="10" name="Image 9" descr="FFVe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72" y="285728"/>
            <a:ext cx="1000132" cy="948482"/>
          </a:xfrm>
          <a:prstGeom prst="rect">
            <a:avLst/>
          </a:prstGeom>
        </p:spPr>
      </p:pic>
      <p:pic>
        <p:nvPicPr>
          <p:cNvPr id="16386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14290"/>
            <a:ext cx="1000132" cy="993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3"/>
            <a:ext cx="8858312" cy="928694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4414" y="1142984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Licences </a:t>
            </a:r>
            <a:r>
              <a:rPr lang="fr-FR" sz="2400" b="1" dirty="0" err="1">
                <a:solidFill>
                  <a:srgbClr val="FF0000"/>
                </a:solidFill>
                <a:latin typeface="Arial Black" pitchFamily="34" charset="0"/>
              </a:rPr>
              <a:t>FFVélo</a:t>
            </a:r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2027</a:t>
            </a:r>
          </a:p>
        </p:txBody>
      </p:sp>
      <p:pic>
        <p:nvPicPr>
          <p:cNvPr id="9" name="Image 8" descr="FFVe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0" y="214290"/>
            <a:ext cx="770257" cy="730478"/>
          </a:xfrm>
          <a:prstGeom prst="rect">
            <a:avLst/>
          </a:prstGeom>
        </p:spPr>
      </p:pic>
      <p:pic>
        <p:nvPicPr>
          <p:cNvPr id="12" name="Image 11" descr="FFCT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7" y="1571612"/>
            <a:ext cx="4225255" cy="5143536"/>
          </a:xfrm>
          <a:prstGeom prst="rect">
            <a:avLst/>
          </a:prstGeom>
        </p:spPr>
      </p:pic>
      <p:pic>
        <p:nvPicPr>
          <p:cNvPr id="13" name="Image 12" descr="FFCT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1571612"/>
            <a:ext cx="3929090" cy="5062156"/>
          </a:xfrm>
          <a:prstGeom prst="rect">
            <a:avLst/>
          </a:prstGeom>
        </p:spPr>
      </p:pic>
      <p:pic>
        <p:nvPicPr>
          <p:cNvPr id="17410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285728"/>
            <a:ext cx="675779" cy="6715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158" y="2285992"/>
            <a:ext cx="8358246" cy="445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fr-FR" b="1" u="sng" dirty="0">
                <a:solidFill>
                  <a:srgbClr val="009900"/>
                </a:solidFill>
                <a:latin typeface="Arial Black" pitchFamily="34" charset="0"/>
              </a:rPr>
              <a:t>Inscriptions </a:t>
            </a:r>
            <a:r>
              <a:rPr lang="fr-FR" b="1" u="sng" dirty="0" err="1">
                <a:solidFill>
                  <a:srgbClr val="009900"/>
                </a:solidFill>
                <a:latin typeface="Arial Black" pitchFamily="34" charset="0"/>
              </a:rPr>
              <a:t>FFVélo</a:t>
            </a:r>
            <a:r>
              <a:rPr lang="fr-FR" b="1" u="sng" dirty="0">
                <a:solidFill>
                  <a:srgbClr val="009900"/>
                </a:solidFill>
                <a:latin typeface="Arial Black" pitchFamily="34" charset="0"/>
              </a:rPr>
              <a:t> à prévoir en janvier 2027</a:t>
            </a:r>
          </a:p>
          <a:p>
            <a:pPr>
              <a:lnSpc>
                <a:spcPct val="80000"/>
              </a:lnSpc>
            </a:pPr>
            <a:endParaRPr lang="fr-FR" b="1" u="sng" dirty="0"/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fr-FR" sz="1600" b="1" u="sng" dirty="0">
                <a:latin typeface="Arial Black" pitchFamily="34" charset="0"/>
              </a:rPr>
              <a:t> </a:t>
            </a:r>
            <a:r>
              <a:rPr lang="fr-FR" sz="1600" b="1" dirty="0">
                <a:latin typeface="Arial Black" pitchFamily="34" charset="0"/>
              </a:rPr>
              <a:t>En cas d’accident commencez par prendre soin de vous, vous disposez de 5 jours pour faire votre déclaration en ligne directement  sur votre compte FFVELO rubrique ci-dessous et appeler Gilles LABARTHE qui pourra vous aider autant que de besoin et en cas d’absence un autre membre du bureau du club.</a:t>
            </a:r>
          </a:p>
          <a:p>
            <a:pPr lvl="0">
              <a:buFont typeface="Arial" pitchFamily="34" charset="0"/>
              <a:buChar char="•"/>
            </a:pPr>
            <a:r>
              <a:rPr lang="fr-FR" sz="1600" b="1" dirty="0">
                <a:latin typeface="Arial Black" pitchFamily="34" charset="0"/>
              </a:rPr>
              <a:t>S’il y a des témoins que vous pensez être utiles pour vous autant que possible notez bien leurs coordonnées noms, téléphone. </a:t>
            </a:r>
          </a:p>
          <a:p>
            <a:pPr lvl="0">
              <a:buFont typeface="Wingdings" pitchFamily="2" charset="2"/>
              <a:buChar char="§"/>
            </a:pPr>
            <a:r>
              <a:rPr lang="fr-FR" sz="1600" b="1" dirty="0">
                <a:latin typeface="Arial Black" pitchFamily="34" charset="0"/>
              </a:rPr>
              <a:t>Notez bien le lieu de l’accident (adresse), le jour, l’heure et les circonstances et faites des photos car vous en aurez besoin pour la déclaration.   </a:t>
            </a:r>
          </a:p>
          <a:p>
            <a:pPr lvl="0">
              <a:buFont typeface="Wingdings" pitchFamily="2" charset="2"/>
              <a:buChar char="§"/>
            </a:pPr>
            <a:r>
              <a:rPr lang="fr-FR" sz="1600" b="1" dirty="0">
                <a:latin typeface="Arial Black" pitchFamily="34" charset="0"/>
              </a:rPr>
              <a:t>Quand votre déclaration sera faite sur votre compte FFVELO vous recevrez un mail du courtier pour vous permettre de faire un suivi de votre dossier jusqu’à indemnisation. </a:t>
            </a:r>
          </a:p>
          <a:p>
            <a:pPr lvl="0" algn="ctr">
              <a:buFont typeface="Wingdings" pitchFamily="2" charset="2"/>
              <a:buChar char="§"/>
            </a:pPr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PENSEZ Y : </a:t>
            </a:r>
          </a:p>
          <a:p>
            <a:pPr algn="ctr">
              <a:buFont typeface="Wingdings" pitchFamily="2" charset="2"/>
              <a:buChar char="§"/>
            </a:pPr>
            <a:r>
              <a:rPr lang="fr-FR" sz="1600" b="1" dirty="0">
                <a:solidFill>
                  <a:srgbClr val="FF0000"/>
                </a:solidFill>
                <a:latin typeface="Arial Black" pitchFamily="34" charset="0"/>
              </a:rPr>
              <a:t>Si vous êtes a plus de 50 kms de votre domicile vous pouvez être rapatrié, pour cela contactez Europ Assistance</a:t>
            </a:r>
          </a:p>
          <a:p>
            <a:pPr>
              <a:lnSpc>
                <a:spcPct val="80000"/>
              </a:lnSpc>
            </a:pPr>
            <a:endParaRPr lang="fr-FR" b="1" u="sng" dirty="0">
              <a:latin typeface="Arial Blac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20" y="1500174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Licences </a:t>
            </a:r>
            <a:r>
              <a:rPr lang="fr-FR" sz="2400" b="1" dirty="0" err="1">
                <a:solidFill>
                  <a:srgbClr val="FF0000"/>
                </a:solidFill>
                <a:latin typeface="Arial Black" pitchFamily="34" charset="0"/>
              </a:rPr>
              <a:t>FFVélo</a:t>
            </a:r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2027 - assurance</a:t>
            </a:r>
          </a:p>
        </p:txBody>
      </p:sp>
      <p:pic>
        <p:nvPicPr>
          <p:cNvPr id="9" name="Image 8" descr="FFVe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24" y="357166"/>
            <a:ext cx="770257" cy="730478"/>
          </a:xfrm>
          <a:prstGeom prst="rect">
            <a:avLst/>
          </a:prstGeom>
        </p:spPr>
      </p:pic>
      <p:pic>
        <p:nvPicPr>
          <p:cNvPr id="10" name="Image 9" descr="Europ assistance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16" y="1428736"/>
            <a:ext cx="2000264" cy="128588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18435" name="Picture 3" descr="E:\ASSM-Cyclo\Photos-vélo\Logos\Logo-club-2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3" y="320166"/>
            <a:ext cx="928694" cy="922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3"/>
            <a:ext cx="8858312" cy="928694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4414" y="1142984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Licences </a:t>
            </a:r>
            <a:r>
              <a:rPr lang="fr-FR" sz="2400" b="1" dirty="0" err="1">
                <a:solidFill>
                  <a:srgbClr val="FF0000"/>
                </a:solidFill>
                <a:latin typeface="Arial Black" pitchFamily="34" charset="0"/>
              </a:rPr>
              <a:t>FFVélo</a:t>
            </a:r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2027-assurance</a:t>
            </a:r>
          </a:p>
        </p:txBody>
      </p:sp>
      <p:pic>
        <p:nvPicPr>
          <p:cNvPr id="9" name="Image 8" descr="FFVe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0" y="214290"/>
            <a:ext cx="770257" cy="730478"/>
          </a:xfrm>
          <a:prstGeom prst="rect">
            <a:avLst/>
          </a:prstGeom>
        </p:spPr>
      </p:pic>
      <p:pic>
        <p:nvPicPr>
          <p:cNvPr id="10" name="Image 9" descr="FFCT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71612"/>
            <a:ext cx="3857652" cy="5143536"/>
          </a:xfrm>
          <a:prstGeom prst="rect">
            <a:avLst/>
          </a:prstGeom>
        </p:spPr>
      </p:pic>
      <p:pic>
        <p:nvPicPr>
          <p:cNvPr id="14" name="Image 13" descr="FFCT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1571612"/>
            <a:ext cx="3786214" cy="5127279"/>
          </a:xfrm>
          <a:prstGeom prst="rect">
            <a:avLst/>
          </a:prstGeom>
        </p:spPr>
      </p:pic>
      <p:pic>
        <p:nvPicPr>
          <p:cNvPr id="19458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14290"/>
            <a:ext cx="785818" cy="7808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3"/>
            <a:ext cx="8858312" cy="928694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4414" y="1142984"/>
            <a:ext cx="6143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Licences </a:t>
            </a:r>
            <a:r>
              <a:rPr lang="fr-FR" sz="2400" b="1" dirty="0" err="1">
                <a:solidFill>
                  <a:srgbClr val="FF0000"/>
                </a:solidFill>
                <a:latin typeface="Arial Black" pitchFamily="34" charset="0"/>
              </a:rPr>
              <a:t>FFVélo</a:t>
            </a:r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2027- assurance</a:t>
            </a:r>
          </a:p>
        </p:txBody>
      </p:sp>
      <p:pic>
        <p:nvPicPr>
          <p:cNvPr id="9" name="Image 8" descr="FFVe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0" y="214290"/>
            <a:ext cx="770257" cy="73047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214810" y="2857496"/>
            <a:ext cx="4572000" cy="2554545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fr-FR" sz="2000" b="1" dirty="0">
                <a:latin typeface="Arial Black" pitchFamily="34" charset="0"/>
              </a:rPr>
              <a:t>Seuls les cyclistes souhaitant faire des </a:t>
            </a:r>
            <a:r>
              <a:rPr lang="fr-FR" sz="2000" b="1" dirty="0" err="1">
                <a:latin typeface="Arial Black" pitchFamily="34" charset="0"/>
              </a:rPr>
              <a:t>cyclosportives</a:t>
            </a:r>
            <a:r>
              <a:rPr lang="fr-FR" sz="2000" b="1" dirty="0">
                <a:latin typeface="Arial Black" pitchFamily="34" charset="0"/>
              </a:rPr>
              <a:t> au cours de la saison doivent fournir un certificat médical de moins de 12 mois dans lequel est inscrit : « Non contre indication à la pratique du cyclisme en compétition ».</a:t>
            </a:r>
          </a:p>
        </p:txBody>
      </p:sp>
      <p:pic>
        <p:nvPicPr>
          <p:cNvPr id="14" name="Image 13" descr="FFCT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71612"/>
            <a:ext cx="3512820" cy="4975860"/>
          </a:xfrm>
          <a:prstGeom prst="rect">
            <a:avLst/>
          </a:prstGeom>
        </p:spPr>
      </p:pic>
      <p:pic>
        <p:nvPicPr>
          <p:cNvPr id="20482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14290"/>
            <a:ext cx="819565" cy="814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1538" y="1928802"/>
            <a:ext cx="7572428" cy="4000528"/>
          </a:xfrm>
        </p:spPr>
        <p:txBody>
          <a:bodyPr>
            <a:normAutofit fontScale="92500"/>
          </a:bodyPr>
          <a:lstStyle/>
          <a:p>
            <a:pPr eaLnBrk="1" hangingPunct="1">
              <a:buFontTx/>
              <a:buNone/>
            </a:pPr>
            <a:r>
              <a:rPr lang="fr-FR" sz="3300" b="1" u="sng" dirty="0">
                <a:solidFill>
                  <a:srgbClr val="FF0000"/>
                </a:solidFill>
                <a:latin typeface="Arial Black" pitchFamily="34" charset="0"/>
              </a:rPr>
              <a:t>Pré- projets 2027</a:t>
            </a:r>
          </a:p>
          <a:p>
            <a:pPr algn="l" eaLnBrk="1" hangingPunct="1">
              <a:buFontTx/>
              <a:buNone/>
            </a:pPr>
            <a:r>
              <a:rPr lang="fr-FR" sz="2200" b="1" u="sng" dirty="0">
                <a:solidFill>
                  <a:schemeClr val="tx1"/>
                </a:solidFill>
                <a:latin typeface="Arial Black" pitchFamily="34" charset="0"/>
              </a:rPr>
              <a:t>Organisations club</a:t>
            </a:r>
            <a:r>
              <a:rPr lang="fr-FR" sz="2200" b="1" u="sng" dirty="0">
                <a:solidFill>
                  <a:schemeClr val="tx1"/>
                </a:solidFill>
              </a:rPr>
              <a:t>: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fr-FR" sz="2200" b="1" u="sng" dirty="0">
                <a:solidFill>
                  <a:schemeClr val="tx1"/>
                </a:solidFill>
              </a:rPr>
              <a:t> </a:t>
            </a:r>
            <a:r>
              <a:rPr lang="fr-FR" sz="2200" b="1" dirty="0">
                <a:solidFill>
                  <a:schemeClr val="tx1"/>
                </a:solidFill>
              </a:rPr>
              <a:t>Projet de repas 13 novembre 2026   </a:t>
            </a:r>
            <a:r>
              <a:rPr lang="fr-FR" sz="2200" b="1" dirty="0">
                <a:solidFill>
                  <a:srgbClr val="0000FF"/>
                </a:solidFill>
              </a:rPr>
              <a:t>&gt;&gt; Gilles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fr-FR" sz="2200" b="1" dirty="0">
                <a:solidFill>
                  <a:schemeClr val="tx1"/>
                </a:solidFill>
              </a:rPr>
              <a:t>Cyclotourisme vers Génissac, Branne, Blaye, </a:t>
            </a:r>
            <a:r>
              <a:rPr lang="fr-FR" sz="2200" b="1" dirty="0" err="1">
                <a:solidFill>
                  <a:schemeClr val="tx1"/>
                </a:solidFill>
              </a:rPr>
              <a:t>etc</a:t>
            </a:r>
            <a:r>
              <a:rPr lang="fr-FR" sz="2200" b="1" dirty="0">
                <a:solidFill>
                  <a:schemeClr val="tx1"/>
                </a:solidFill>
              </a:rPr>
              <a:t> </a:t>
            </a:r>
            <a:r>
              <a:rPr lang="fr-FR" sz="2200" b="1" dirty="0">
                <a:solidFill>
                  <a:srgbClr val="0000FF"/>
                </a:solidFill>
              </a:rPr>
              <a:t>&gt;&gt; Michel</a:t>
            </a:r>
          </a:p>
          <a:p>
            <a:pPr>
              <a:buFont typeface="Wingdings" pitchFamily="2" charset="2"/>
              <a:buChar char="Ø"/>
            </a:pPr>
            <a:r>
              <a:rPr lang="fr-FR" sz="2200" b="1" dirty="0">
                <a:solidFill>
                  <a:schemeClr val="tx1"/>
                </a:solidFill>
              </a:rPr>
              <a:t>Fête du vélo…..</a:t>
            </a:r>
            <a:r>
              <a:rPr lang="fr-FR" sz="1700" b="1" i="1" dirty="0">
                <a:solidFill>
                  <a:srgbClr val="0000FF"/>
                </a:solidFill>
              </a:rPr>
              <a:t>Pilotage à prévoir</a:t>
            </a:r>
          </a:p>
          <a:p>
            <a:pPr>
              <a:buFont typeface="Wingdings" pitchFamily="2" charset="2"/>
              <a:buChar char="Ø"/>
            </a:pPr>
            <a:r>
              <a:rPr lang="fr-FR" sz="2200" b="1" dirty="0">
                <a:solidFill>
                  <a:schemeClr val="tx1"/>
                </a:solidFill>
              </a:rPr>
              <a:t>Autres organisations du club </a:t>
            </a:r>
            <a:r>
              <a:rPr lang="fr-FR" sz="2200" b="1" dirty="0">
                <a:solidFill>
                  <a:srgbClr val="0000FF"/>
                </a:solidFill>
              </a:rPr>
              <a:t>&gt;&gt; Vincent </a:t>
            </a:r>
            <a:r>
              <a:rPr lang="fr-FR" sz="1700" b="1" i="1" dirty="0">
                <a:solidFill>
                  <a:srgbClr val="0000FF"/>
                </a:solidFill>
              </a:rPr>
              <a:t>+ binôme</a:t>
            </a:r>
            <a:endParaRPr lang="fr-FR" sz="1700" b="1" i="1" u="sng" dirty="0">
              <a:solidFill>
                <a:schemeClr val="tx1"/>
              </a:solidFill>
            </a:endParaRPr>
          </a:p>
          <a:p>
            <a:pPr algn="l" eaLnBrk="1" hangingPunct="1">
              <a:buFont typeface="Wingdings" pitchFamily="2" charset="2"/>
              <a:buChar char="Ø"/>
            </a:pPr>
            <a:r>
              <a:rPr lang="fr-FR" sz="2200" b="1" u="sng" dirty="0">
                <a:solidFill>
                  <a:schemeClr val="tx1"/>
                </a:solidFill>
                <a:latin typeface="Arial Black" pitchFamily="34" charset="0"/>
              </a:rPr>
              <a:t>Organisations extérieures: </a:t>
            </a:r>
          </a:p>
          <a:p>
            <a:pPr algn="l" eaLnBrk="1" hangingPunct="1">
              <a:buFont typeface="Wingdings" pitchFamily="2" charset="2"/>
              <a:buChar char="Ø"/>
            </a:pPr>
            <a:r>
              <a:rPr lang="fr-FR" sz="2200" b="1" dirty="0">
                <a:solidFill>
                  <a:schemeClr val="tx1"/>
                </a:solidFill>
              </a:rPr>
              <a:t>Journée d’ouverture FF Vélo en Mars</a:t>
            </a:r>
          </a:p>
          <a:p>
            <a:pPr algn="l">
              <a:buFont typeface="Wingdings" pitchFamily="2" charset="2"/>
              <a:buChar char="Ø"/>
            </a:pPr>
            <a:r>
              <a:rPr lang="fr-FR" sz="2200" b="1" dirty="0">
                <a:solidFill>
                  <a:schemeClr val="tx1"/>
                </a:solidFill>
              </a:rPr>
              <a:t>Brevets RAA : 100km,150km( avril), 200km ( avril) et + si affinités</a:t>
            </a:r>
          </a:p>
          <a:p>
            <a:pPr>
              <a:lnSpc>
                <a:spcPct val="90000"/>
              </a:lnSpc>
            </a:pPr>
            <a:r>
              <a:rPr lang="fr-FR" b="1" u="sng" dirty="0">
                <a:solidFill>
                  <a:schemeClr val="tx1"/>
                </a:solidFill>
                <a:latin typeface="Arial Black" pitchFamily="34" charset="0"/>
              </a:rPr>
              <a:t>Election AG 2027: </a:t>
            </a:r>
            <a:r>
              <a:rPr lang="fr-FR" sz="1900" b="1" dirty="0">
                <a:solidFill>
                  <a:schemeClr val="tx1"/>
                </a:solidFill>
                <a:latin typeface="Arial Black" pitchFamily="34" charset="0"/>
              </a:rPr>
              <a:t>recherche candidats pour le bureau</a:t>
            </a:r>
          </a:p>
          <a:p>
            <a:pPr eaLnBrk="1" hangingPunct="1">
              <a:lnSpc>
                <a:spcPct val="90000"/>
              </a:lnSpc>
            </a:pPr>
            <a:endParaRPr lang="fr-FR" sz="2400" b="1" dirty="0"/>
          </a:p>
          <a:p>
            <a:pPr eaLnBrk="1" hangingPunct="1">
              <a:lnSpc>
                <a:spcPct val="90000"/>
              </a:lnSpc>
            </a:pP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142976" y="5643578"/>
            <a:ext cx="7286676" cy="646331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Dernier rendez vous pour vos inscriptions aux organisations du club à la réunion générale de janvier</a:t>
            </a:r>
          </a:p>
        </p:txBody>
      </p:sp>
      <p:pic>
        <p:nvPicPr>
          <p:cNvPr id="21506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572140"/>
            <a:ext cx="757227" cy="752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-6958459"/>
            <a:ext cx="4572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400" b="1" i="1" dirty="0">
                <a:solidFill>
                  <a:srgbClr val="FF0000"/>
                </a:solidFill>
              </a:rPr>
              <a:t>QUESTIONS DIVERSES</a:t>
            </a:r>
            <a:r>
              <a:rPr lang="fr-FR" sz="2400" dirty="0">
                <a:solidFill>
                  <a:srgbClr val="FF0000"/>
                </a:solidFill>
              </a:rPr>
              <a:t>  …et nombreuses </a:t>
            </a:r>
            <a:r>
              <a:rPr lang="fr-FR" sz="9600" dirty="0"/>
              <a:t>??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C’est au cours de cette soirée que vous pouvez vous exprimer et faire des propositions dans le but d’améliorer notre fonctionnement</a:t>
            </a:r>
          </a:p>
          <a:p>
            <a:endParaRPr lang="fr-FR" b="1" dirty="0">
              <a:solidFill>
                <a:schemeClr val="tx2"/>
              </a:solidFill>
            </a:endParaRPr>
          </a:p>
          <a:p>
            <a:r>
              <a:rPr lang="fr-FR" b="1" dirty="0"/>
              <a:t>Aussi afin de redynamiser votre section,</a:t>
            </a:r>
          </a:p>
          <a:p>
            <a:endParaRPr lang="fr-FR" b="1" dirty="0">
              <a:sym typeface="Wingdings"/>
            </a:endParaRPr>
          </a:p>
          <a:p>
            <a:r>
              <a:rPr lang="fr-FR" b="1" dirty="0">
                <a:sym typeface="Wingdings"/>
              </a:rPr>
              <a:t></a:t>
            </a:r>
            <a:r>
              <a:rPr lang="fr-FR" b="1" dirty="0"/>
              <a:t> Quelles évolutions souhaiteriez-vous apporter aux organisations et activités actuelles, à la gestion du club ?  </a:t>
            </a:r>
          </a:p>
          <a:p>
            <a:endParaRPr lang="fr-FR" b="1" dirty="0">
              <a:sym typeface="Wingdings"/>
            </a:endParaRPr>
          </a:p>
          <a:p>
            <a:pPr>
              <a:buFont typeface="Wingdings"/>
              <a:buChar char="à"/>
            </a:pPr>
            <a:r>
              <a:rPr lang="fr-FR" b="1" dirty="0"/>
              <a:t>Quelles activités nouvelles, plus en adéquation avec votre besoin de rouler ensemble souhaiteriez mettre en place </a:t>
            </a:r>
          </a:p>
          <a:p>
            <a:pPr>
              <a:buFont typeface="Wingdings"/>
              <a:buChar char="à"/>
            </a:pPr>
            <a:endParaRPr lang="fr-FR" b="1" i="1" dirty="0"/>
          </a:p>
        </p:txBody>
      </p:sp>
      <p:sp>
        <p:nvSpPr>
          <p:cNvPr id="9" name="Rectangle 8"/>
          <p:cNvSpPr/>
          <p:nvPr/>
        </p:nvSpPr>
        <p:spPr>
          <a:xfrm>
            <a:off x="857224" y="1714488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latin typeface="Arial Black" pitchFamily="34" charset="0"/>
              </a:rPr>
              <a:t>QUESTIONS DIVERSES</a:t>
            </a:r>
            <a:r>
              <a:rPr lang="fr-FR" sz="2800" dirty="0">
                <a:solidFill>
                  <a:srgbClr val="FF0000"/>
                </a:solidFill>
                <a:latin typeface="Arial Black" pitchFamily="34" charset="0"/>
              </a:rPr>
              <a:t>  </a:t>
            </a:r>
            <a:r>
              <a:rPr lang="fr-FR" dirty="0">
                <a:solidFill>
                  <a:srgbClr val="FF0000"/>
                </a:solidFill>
              </a:rPr>
              <a:t>…</a:t>
            </a:r>
            <a:r>
              <a:rPr lang="fr-FR" dirty="0">
                <a:solidFill>
                  <a:srgbClr val="FF0000"/>
                </a:solidFill>
                <a:latin typeface="Arial Black" pitchFamily="34" charset="0"/>
              </a:rPr>
              <a:t>et nombreuses</a:t>
            </a:r>
            <a:endParaRPr lang="fr-FR" dirty="0">
              <a:latin typeface="Arial Black" pitchFamily="34" charset="0"/>
            </a:endParaRPr>
          </a:p>
        </p:txBody>
      </p:sp>
      <p:pic>
        <p:nvPicPr>
          <p:cNvPr id="10" name="Image 9" descr="image_1492208_20221017_ob_1af1b2_verre-ape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5143512"/>
            <a:ext cx="1792883" cy="129487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28662" y="2143116"/>
            <a:ext cx="764386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b="1" dirty="0">
              <a:solidFill>
                <a:srgbClr val="FF0000"/>
              </a:solidFill>
            </a:endParaRPr>
          </a:p>
          <a:p>
            <a:r>
              <a:rPr lang="fr-FR" sz="2000" b="1" dirty="0">
                <a:solidFill>
                  <a:srgbClr val="FF0000"/>
                </a:solidFill>
              </a:rPr>
              <a:t>C’est au cours de cette soirée que vous pouvez vous exprimer et faire des propositions dans le but d’améliorer notre fonctionnement</a:t>
            </a:r>
          </a:p>
          <a:p>
            <a:endParaRPr lang="fr-FR" b="1" dirty="0">
              <a:solidFill>
                <a:schemeClr val="tx2"/>
              </a:solidFill>
            </a:endParaRPr>
          </a:p>
          <a:p>
            <a:r>
              <a:rPr lang="fr-FR" b="1" dirty="0"/>
              <a:t>Aussi afin de redynamiser votre section,</a:t>
            </a:r>
          </a:p>
          <a:p>
            <a:endParaRPr lang="fr-FR" b="1" dirty="0">
              <a:sym typeface="Wingdings"/>
            </a:endParaRPr>
          </a:p>
          <a:p>
            <a:r>
              <a:rPr lang="fr-FR" b="1" dirty="0">
                <a:sym typeface="Wingdings"/>
              </a:rPr>
              <a:t></a:t>
            </a:r>
            <a:r>
              <a:rPr lang="fr-FR" b="1" dirty="0"/>
              <a:t> Quelles évolutions souhaiteriez-vous apporter aux organisations et activités actuelles, à la gestion du club ?  </a:t>
            </a:r>
          </a:p>
          <a:p>
            <a:endParaRPr lang="fr-FR" b="1" dirty="0">
              <a:sym typeface="Wingdings"/>
            </a:endParaRPr>
          </a:p>
          <a:p>
            <a:pPr>
              <a:buFont typeface="Wingdings"/>
              <a:buChar char="à"/>
            </a:pPr>
            <a:r>
              <a:rPr lang="fr-FR" b="1" dirty="0"/>
              <a:t>Quelles activités nouvelles, plus en adéquation avec votre besoin de rouler ensemble souhaiteriez mettre en place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28728" y="5857892"/>
            <a:ext cx="5500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/>
              <a:buChar char="à"/>
            </a:pPr>
            <a:r>
              <a:rPr lang="fr-FR" sz="2400" b="1" i="1" dirty="0">
                <a:solidFill>
                  <a:srgbClr val="FF0000"/>
                </a:solidFill>
                <a:latin typeface="Arial Black" pitchFamily="34" charset="0"/>
              </a:rPr>
              <a:t>ET pour finir POT DE L’AMITIE</a:t>
            </a:r>
          </a:p>
        </p:txBody>
      </p:sp>
      <p:pic>
        <p:nvPicPr>
          <p:cNvPr id="22530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500702"/>
            <a:ext cx="1042979" cy="1036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282" y="1571612"/>
            <a:ext cx="3643338" cy="92869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7" name="Image 2" descr="tenues 30 ans-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7607958" cy="3643338"/>
          </a:xfrm>
          <a:prstGeom prst="rect">
            <a:avLst/>
          </a:prstGeom>
          <a:noFill/>
          <a:ln w="25400">
            <a:solidFill>
              <a:srgbClr val="06A656"/>
            </a:solidFill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1500166" y="5572140"/>
            <a:ext cx="6215106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NE PAS OUBLIER VOTRE COMMANDE DE VETEMENTS POUR CETTE FIN D’ANNEE</a:t>
            </a:r>
          </a:p>
          <a:p>
            <a:pPr algn="ctr"/>
            <a:r>
              <a:rPr lang="fr-FR" sz="2000" b="1" dirty="0">
                <a:solidFill>
                  <a:srgbClr val="FF0000"/>
                </a:solidFill>
                <a:latin typeface="Arial Black" pitchFamily="34" charset="0"/>
              </a:rPr>
              <a:t>(Voir Dominique en fin de réunion)</a:t>
            </a:r>
          </a:p>
        </p:txBody>
      </p:sp>
      <p:pic>
        <p:nvPicPr>
          <p:cNvPr id="23554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715016"/>
            <a:ext cx="819565" cy="814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44" y="142852"/>
            <a:ext cx="8858312" cy="122237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fr-FR" sz="3200" u="sng" dirty="0">
                <a:latin typeface="Arial Rounded MT Bold" pitchFamily="34" charset="0"/>
              </a:rPr>
              <a:t>Assemblée Générale </a:t>
            </a:r>
            <a:br>
              <a:rPr lang="fr-FR" sz="3200" u="sng" dirty="0">
                <a:latin typeface="Arial Rounded MT Bold" pitchFamily="34" charset="0"/>
              </a:rPr>
            </a:br>
            <a:r>
              <a:rPr lang="fr-FR" sz="3200" u="sng" dirty="0">
                <a:latin typeface="Arial Rounded MT Bold" pitchFamily="34" charset="0"/>
              </a:rPr>
              <a:t>du 24 septembre 2026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571472" y="1714488"/>
            <a:ext cx="7000924" cy="3786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			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 rot="20000729">
            <a:off x="4552429" y="3081082"/>
            <a:ext cx="296106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9600" b="1" cap="none" spc="50" dirty="0">
                <a:ln w="11430">
                  <a:solidFill>
                    <a:srgbClr val="0099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nap ITC" pitchFamily="82" charset="0"/>
              </a:rPr>
              <a:t>FIN</a:t>
            </a:r>
          </a:p>
        </p:txBody>
      </p:sp>
      <p:pic>
        <p:nvPicPr>
          <p:cNvPr id="24578" name="Picture 2" descr="E:\ASSM-Cyclo\Photos-vélo\Logos\Logo-club-202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7" y="2071678"/>
            <a:ext cx="3019507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7" grpId="1" build="allAtOnce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</TotalTime>
  <Words>888</Words>
  <Application>Microsoft Office PowerPoint</Application>
  <PresentationFormat>Affichage à l'écran (4:3)</PresentationFormat>
  <Paragraphs>244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Promenade</vt:lpstr>
      <vt:lpstr>Assemblée Générale  du 24 septembre 2026</vt:lpstr>
      <vt:lpstr>Assemblée Générale  du 24 septembre 2026</vt:lpstr>
      <vt:lpstr>Assemblée Générale  du 24 septembre 2026</vt:lpstr>
      <vt:lpstr>Diapositive 4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  <vt:lpstr>Assemblée Générale  du 24 septembre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Assemblée Générale  du 20 septembre 2024</dc:title>
  <dc:creator>Dominique</dc:creator>
  <cp:lastModifiedBy>Dominique</cp:lastModifiedBy>
  <cp:revision>135</cp:revision>
  <dcterms:created xsi:type="dcterms:W3CDTF">2024-07-09T16:28:28Z</dcterms:created>
  <dcterms:modified xsi:type="dcterms:W3CDTF">2026-09-23T17:13:47Z</dcterms:modified>
</cp:coreProperties>
</file>